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9" r:id="rId5"/>
    <p:sldId id="327" r:id="rId6"/>
    <p:sldId id="260" r:id="rId7"/>
    <p:sldId id="259" r:id="rId8"/>
    <p:sldId id="261" r:id="rId9"/>
    <p:sldId id="262" r:id="rId10"/>
    <p:sldId id="263" r:id="rId11"/>
    <p:sldId id="264" r:id="rId12"/>
    <p:sldId id="265" r:id="rId13"/>
    <p:sldId id="266" r:id="rId14"/>
    <p:sldId id="267" r:id="rId15"/>
    <p:sldId id="268" r:id="rId16"/>
    <p:sldId id="272" r:id="rId17"/>
    <p:sldId id="270" r:id="rId18"/>
    <p:sldId id="278" r:id="rId19"/>
    <p:sldId id="269" r:id="rId20"/>
    <p:sldId id="271" r:id="rId21"/>
    <p:sldId id="273" r:id="rId22"/>
    <p:sldId id="274" r:id="rId23"/>
    <p:sldId id="275" r:id="rId24"/>
    <p:sldId id="276" r:id="rId25"/>
    <p:sldId id="277" r:id="rId26"/>
    <p:sldId id="317" r:id="rId27"/>
    <p:sldId id="318" r:id="rId28"/>
    <p:sldId id="319" r:id="rId29"/>
    <p:sldId id="320" r:id="rId30"/>
    <p:sldId id="321" r:id="rId31"/>
    <p:sldId id="322" r:id="rId32"/>
    <p:sldId id="323" r:id="rId33"/>
    <p:sldId id="324"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25" r:id="rId66"/>
    <p:sldId id="326" r:id="rId67"/>
    <p:sldId id="311" r:id="rId68"/>
    <p:sldId id="312" r:id="rId69"/>
    <p:sldId id="314" r:id="rId70"/>
    <p:sldId id="313" r:id="rId71"/>
    <p:sldId id="315" r:id="rId72"/>
    <p:sldId id="316" r:id="rId73"/>
  </p:sldIdLst>
  <p:sldSz cx="12192000" cy="6858000"/>
  <p:notesSz cx="6858000" cy="9144000"/>
  <p:defaultTextStyle>
    <a:defPPr>
      <a:defRPr lang="es-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isco san miguel" initials="fs" lastIdx="1" clrIdx="0">
    <p:extLst>
      <p:ext uri="{19B8F6BF-5375-455C-9EA6-DF929625EA0E}">
        <p15:presenceInfo xmlns:p15="http://schemas.microsoft.com/office/powerpoint/2012/main" userId="e647f0271cca2d2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6T13:37:35.914" idx="1">
    <p:pos x="7171" y="908"/>
    <p:text/>
    <p:extLst>
      <p:ext uri="{C676402C-5697-4E1C-873F-D02D1690AC5C}">
        <p15:threadingInfo xmlns:p15="http://schemas.microsoft.com/office/powerpoint/2012/main" timeZoneBias="240"/>
      </p:ext>
    </p:extLst>
  </p:cm>
</p: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2:35:17.113"/>
    </inkml:context>
    <inkml:brush xml:id="br0">
      <inkml:brushProperty name="width" value="0.035" units="cm"/>
      <inkml:brushProperty name="height" value="0.035" units="cm"/>
      <inkml:brushProperty name="color" value="#E71224"/>
    </inkml:brush>
  </inkml:definitions>
  <inkml:trace contextRef="#ctx0" brushRef="#br0">5573 1 24575,'-24'1'0,"1"1"0,0 1 0,-32 9 0,-15 2 0,-516 68 0,420-75 0,33-2 0,8 5 0,-353 18 0,-995-29 0,1411 4 0,-100 18 0,-42 2 0,-87 2 0,57 20 0,158-32 0,0 4 0,1 4 0,1 2 0,-111 53 0,87-28 0,-123 80 0,178-97 0,1 2 0,2 1 0,1 2 0,1 2 0,3 1 0,1 2 0,1 1 0,-38 68 0,57-86 0,0 1 0,2 0 0,1 0 0,1 1 0,1 0 0,1 1 0,1 0 0,-5 45 0,-22 237 0,-24 447 0,56-519 0,9 219 0,-1-411 0,1-1 0,2 1 0,30 82 0,69 119 0,-96-226 0,0 0 0,1-1 0,1 0 0,1-1 0,1-1 0,0 0 0,1-1 0,1-1 0,0-1 0,39 23 0,11 0 0,142 54 0,-151-68 0,158 56 0,376 87 0,245-28 0,-634-124 0,217-12 0,-196-5 0,4168 3 0,-3207 73 0,-513-25 0,3-49 0,-258-3 0,-361 2 0,-1-2 0,107-23 0,110-46 0,-186 48 0,46-19 0,151-72 0,-163 64 0,57-13 0,21-9 0,-113 36 0,-1-4 0,-2-3 0,132-97 0,-154 98 0,84-45 0,-80 51 0,74-57 0,79-97 0,7-5 0,-129 124 0,-27 22 0,-3-2 0,75-78 0,-100 83 0,-3 0 0,-2-3 0,-2-1 0,-2-2 0,-3 0 0,-2-3 0,-3 0 0,-2-1 0,-3-1 0,-2-1 0,-3-1 0,-2 0 0,-4 0 0,-2-1 0,-2-71 0,-4 95 0,-2 0 0,-7-43 0,6 68 0,0 0 0,-1 0 0,0 0 0,-1 1 0,-1-1 0,0 1 0,0 0 0,-1 1 0,-13-17 0,-4 1 0,-2 1 0,0 2 0,-2 1 0,0 0 0,-1 2 0,-2 2 0,-39-20 0,-240-93 0,287 123 0,-110-35 0,-165-32 0,233 61 0,-385-55 0,132 27 0,187 25 0,-172-4 0,-132 23 0,186 2 0,-2196-3 0,2377-2 0,1-3 0,0-4 0,-104-25 0,-186-20 0,182 33 0,-446-69 0,314 28 0,-20-2 0,172 45 0,-537-74 0,-125-28 0,734 113 0,62 7 0,0 0 0,0-2 0,0 0 0,-27-9 0,-24-8 0,0 3 0,-114-11 0,25 4 0,49 8 0,0 5 0,-154 5 0,57-5 0,8-1 0,-779 13 0,952 0 0,0 2 0,1 0 0,-1 2 0,1 1 0,-37 12 0,-128 61 0,7-3 0,-336 67 0,466-126 0,2 1 0,0 3 0,2 2 0,-68 42 0,22-12 0,2 5 0,-117 94 0,144-95 0,2 3 0,3 3 0,-89 115 0,138-158 0,1 1 0,1 1 0,1 0 0,1 1 0,1 0 0,1 0 0,-5 28 0,-21 174 0,13-62 0,3-21 0,7 2 0,13 273 0,6-325 0,36 168 0,-29-166 0,-12-66 0,1-1 0,2 0 0,0-1 0,2 0 0,15 37 0,39 71 0,62 115 0,-95-205 0,3-1 0,1-1 0,2-2 0,1-1 0,3-2 0,81 61 0,-2-16 0,167 85 0,-139-96 0,2-6 0,4-7 0,204 50 0,-244-76 0,205 49 0,-188-55 0,1-5 0,204 5 0,1152-29 0,-1339-4 0,190-33 0,-195 20 0,441-24 0,4 39 0,-415 5 0,201-24 0,8 0 0,1504 25 0,-1792-5 0,93-16 0,82-4 0,341 23 0,487-11 0,-1027 10 0,275-18 0,-272 12 0,-1-4 0,127-37 0,-102 14 0,-2-3 0,-2-5 0,-1-4 0,92-63 0,710-500 0,-829 561 0,-3-2 0,80-88 0,89-132 0,-198 232 0,-3-1 0,-1-2 0,-2-1 0,28-64 0,10-32 0,31-71 0,-81 170 0,0-1 0,-3 0 0,9-59 0,-5-33 0,-7 0 0,-9-161 0,-1 278 0,-1 1 0,-1-1 0,0 1 0,0-1 0,-2 2 0,0-1 0,-1 0 0,0 1 0,-1 0 0,-19-25 0,0 5 0,-1 2 0,-59-54 0,45 53 0,0 1 0,-2 3 0,-2 1 0,0 2 0,-2 3 0,0 1 0,-2 3 0,-80-21 0,-42 1 0,-214-21 0,278 46 0,-680-42 0,439 48 0,-345-5 0,-662 14 0,1007-22 0,79 0 0,-509-2 0,524 18 0,-149-8 0,-139-2 0,112 6 0,-16-28 0,231 19 0,-290 14 0,258 7 0,161-2 0,-571-15 0,-193 2 0,506 15 0,-335-4 0,662 0 0,1-1 0,-1 0 0,1-2 0,-33-10 0,31 8 0,-2 1 0,-40-6 0,-340 7 0,208 7 0,-510-3 0,673 1 0,0 1 0,1 2 0,0 0 0,-39 13 0,-110 45 0,170-59 0,-14 7 0,-1 1 0,2 1 0,-1 1 0,2 2 0,0-1 0,0 2 0,2 1 0,0 0 0,-22 28 0,11-8 0,1 1 0,2 2 0,2 0 0,-21 48 0,36-64 0,1 1 0,1 0 0,1 0 0,-3 31 0,-8 36 0,-23 136 0,13-50 0,12-78 0,5 2 0,5 0 0,8 113 0,-1-73 0,-1 1277 0,-1-1396 0,2 0 0,0 0 0,1 0 0,2 0 0,0 0 0,1-1 0,2 0 0,0 0 0,1-1 0,24 40 0,-11-29 0,2 0 0,1-2 0,1 0 0,2-2 0,50 41 0,-50-46 0,0-1 0,2-1 0,1-1 0,0-2 0,1-1 0,61 23 0,14-8 0,177 28 0,119-9 0,-238-32 0,423 18 0,5-39 0,-201-2 0,2661 5 0,-2587-13 0,10 0 0,835 13 0,-1237-5 0,132-24 0,-119 14 0,6-5 0,-55 10 0,63-6 0,351-41 0,13-9 0,-339 50 0,-36 0 0,98-30 0,-116 25 0,1 3 0,114-11 0,-158 26 0,-1-1 0,0-2 0,0-1 0,0-1 0,-1-1 0,0-1 0,30-16 0,102-40 0,134-77 0,-217 100 0,124-92 0,84-63 0,-283 197 0,335-236 0,-247 182 0,2 4 0,190-74 0,-240 106 0,-1-1 0,-1-2 0,-1-1 0,61-48 0,-39 27 0,-23 14 0,0-1 0,-2-3 0,-2 0 0,40-52 0,-36 35 0,-2-2 0,-3-1 0,-2-1 0,-2-2 0,-2-1 0,30-104 0,-36 86 0,-3 0 0,-3-1 0,3-85 0,-7-232 0,-11 332 0,1 44 0,-1 0 0,-1 0 0,-1 0 0,0 1 0,-2-1 0,1 1 0,-2 0 0,-11-23 0,4 15 0,-1 0 0,-1 1 0,-1 1 0,-31-34 0,-2 8 0,-2 3 0,-2 1 0,-78-48 0,-178-90 0,114 71 0,127 74 0,-130-48 0,69 32 0,108 45 0,-2 0 0,1 1 0,-1 2 0,0 0 0,-44-3 0,-119 9 0,82 2 0,-3066-2 0,1602-2 0,1329-11 0,15 0 0,-1592 10 79,888 4-1523,884-2-5382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5327C-6A8E-8968-FEB8-93AE48FA18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PR"/>
          </a:p>
        </p:txBody>
      </p:sp>
      <p:sp>
        <p:nvSpPr>
          <p:cNvPr id="3" name="Subtitle 2">
            <a:extLst>
              <a:ext uri="{FF2B5EF4-FFF2-40B4-BE49-F238E27FC236}">
                <a16:creationId xmlns:a16="http://schemas.microsoft.com/office/drawing/2014/main" id="{4EECEAF7-B37B-AAAA-F450-5D9F707EC2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PR"/>
          </a:p>
        </p:txBody>
      </p:sp>
      <p:sp>
        <p:nvSpPr>
          <p:cNvPr id="4" name="Date Placeholder 3">
            <a:extLst>
              <a:ext uri="{FF2B5EF4-FFF2-40B4-BE49-F238E27FC236}">
                <a16:creationId xmlns:a16="http://schemas.microsoft.com/office/drawing/2014/main" id="{B13504DD-97C3-FA79-2108-3F5483110A79}"/>
              </a:ext>
            </a:extLst>
          </p:cNvPr>
          <p:cNvSpPr>
            <a:spLocks noGrp="1"/>
          </p:cNvSpPr>
          <p:nvPr>
            <p:ph type="dt" sz="half" idx="10"/>
          </p:nvPr>
        </p:nvSpPr>
        <p:spPr/>
        <p:txBody>
          <a:bodyPr/>
          <a:lstStyle/>
          <a:p>
            <a:fld id="{1AFA29A0-668D-4062-BB57-4358F9102951}" type="datetimeFigureOut">
              <a:rPr lang="es-PR" smtClean="0"/>
              <a:t>02/08/2024</a:t>
            </a:fld>
            <a:endParaRPr lang="es-PR"/>
          </a:p>
        </p:txBody>
      </p:sp>
      <p:sp>
        <p:nvSpPr>
          <p:cNvPr id="5" name="Footer Placeholder 4">
            <a:extLst>
              <a:ext uri="{FF2B5EF4-FFF2-40B4-BE49-F238E27FC236}">
                <a16:creationId xmlns:a16="http://schemas.microsoft.com/office/drawing/2014/main" id="{FDD66719-D840-0AE8-3224-91C893AE7170}"/>
              </a:ext>
            </a:extLst>
          </p:cNvPr>
          <p:cNvSpPr>
            <a:spLocks noGrp="1"/>
          </p:cNvSpPr>
          <p:nvPr>
            <p:ph type="ftr" sz="quarter" idx="11"/>
          </p:nvPr>
        </p:nvSpPr>
        <p:spPr/>
        <p:txBody>
          <a:bodyPr/>
          <a:lstStyle/>
          <a:p>
            <a:endParaRPr lang="es-PR"/>
          </a:p>
        </p:txBody>
      </p:sp>
      <p:sp>
        <p:nvSpPr>
          <p:cNvPr id="6" name="Slide Number Placeholder 5">
            <a:extLst>
              <a:ext uri="{FF2B5EF4-FFF2-40B4-BE49-F238E27FC236}">
                <a16:creationId xmlns:a16="http://schemas.microsoft.com/office/drawing/2014/main" id="{6B66A1E2-A946-D939-31C3-189C16DEFF96}"/>
              </a:ext>
            </a:extLst>
          </p:cNvPr>
          <p:cNvSpPr>
            <a:spLocks noGrp="1"/>
          </p:cNvSpPr>
          <p:nvPr>
            <p:ph type="sldNum" sz="quarter" idx="12"/>
          </p:nvPr>
        </p:nvSpPr>
        <p:spPr/>
        <p:txBody>
          <a:bodyPr/>
          <a:lstStyle/>
          <a:p>
            <a:fld id="{BCE866B1-1465-40E5-90B7-0C21F31EF6ED}" type="slidenum">
              <a:rPr lang="es-PR" smtClean="0"/>
              <a:t>‹#›</a:t>
            </a:fld>
            <a:endParaRPr lang="es-PR"/>
          </a:p>
        </p:txBody>
      </p:sp>
    </p:spTree>
    <p:extLst>
      <p:ext uri="{BB962C8B-B14F-4D97-AF65-F5344CB8AC3E}">
        <p14:creationId xmlns:p14="http://schemas.microsoft.com/office/powerpoint/2010/main" val="922947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A095-7748-CB1A-6D7D-92F3E3A2BF21}"/>
              </a:ext>
            </a:extLst>
          </p:cNvPr>
          <p:cNvSpPr>
            <a:spLocks noGrp="1"/>
          </p:cNvSpPr>
          <p:nvPr>
            <p:ph type="title"/>
          </p:nvPr>
        </p:nvSpPr>
        <p:spPr/>
        <p:txBody>
          <a:bodyPr/>
          <a:lstStyle/>
          <a:p>
            <a:r>
              <a:rPr lang="en-US"/>
              <a:t>Click to edit Master title style</a:t>
            </a:r>
            <a:endParaRPr lang="es-PR"/>
          </a:p>
        </p:txBody>
      </p:sp>
      <p:sp>
        <p:nvSpPr>
          <p:cNvPr id="3" name="Vertical Text Placeholder 2">
            <a:extLst>
              <a:ext uri="{FF2B5EF4-FFF2-40B4-BE49-F238E27FC236}">
                <a16:creationId xmlns:a16="http://schemas.microsoft.com/office/drawing/2014/main" id="{26180F09-6370-4633-B108-507E968514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Date Placeholder 3">
            <a:extLst>
              <a:ext uri="{FF2B5EF4-FFF2-40B4-BE49-F238E27FC236}">
                <a16:creationId xmlns:a16="http://schemas.microsoft.com/office/drawing/2014/main" id="{82D7A7A4-44CA-5148-ADBD-622E778BC5CB}"/>
              </a:ext>
            </a:extLst>
          </p:cNvPr>
          <p:cNvSpPr>
            <a:spLocks noGrp="1"/>
          </p:cNvSpPr>
          <p:nvPr>
            <p:ph type="dt" sz="half" idx="10"/>
          </p:nvPr>
        </p:nvSpPr>
        <p:spPr/>
        <p:txBody>
          <a:bodyPr/>
          <a:lstStyle/>
          <a:p>
            <a:fld id="{1AFA29A0-668D-4062-BB57-4358F9102951}" type="datetimeFigureOut">
              <a:rPr lang="es-PR" smtClean="0"/>
              <a:t>02/08/2024</a:t>
            </a:fld>
            <a:endParaRPr lang="es-PR"/>
          </a:p>
        </p:txBody>
      </p:sp>
      <p:sp>
        <p:nvSpPr>
          <p:cNvPr id="5" name="Footer Placeholder 4">
            <a:extLst>
              <a:ext uri="{FF2B5EF4-FFF2-40B4-BE49-F238E27FC236}">
                <a16:creationId xmlns:a16="http://schemas.microsoft.com/office/drawing/2014/main" id="{74D5C0F7-4B4A-B951-110D-6DD0D85FAB4A}"/>
              </a:ext>
            </a:extLst>
          </p:cNvPr>
          <p:cNvSpPr>
            <a:spLocks noGrp="1"/>
          </p:cNvSpPr>
          <p:nvPr>
            <p:ph type="ftr" sz="quarter" idx="11"/>
          </p:nvPr>
        </p:nvSpPr>
        <p:spPr/>
        <p:txBody>
          <a:bodyPr/>
          <a:lstStyle/>
          <a:p>
            <a:endParaRPr lang="es-PR"/>
          </a:p>
        </p:txBody>
      </p:sp>
      <p:sp>
        <p:nvSpPr>
          <p:cNvPr id="6" name="Slide Number Placeholder 5">
            <a:extLst>
              <a:ext uri="{FF2B5EF4-FFF2-40B4-BE49-F238E27FC236}">
                <a16:creationId xmlns:a16="http://schemas.microsoft.com/office/drawing/2014/main" id="{F09D37E9-9C67-DD11-0891-2A7C8F04D282}"/>
              </a:ext>
            </a:extLst>
          </p:cNvPr>
          <p:cNvSpPr>
            <a:spLocks noGrp="1"/>
          </p:cNvSpPr>
          <p:nvPr>
            <p:ph type="sldNum" sz="quarter" idx="12"/>
          </p:nvPr>
        </p:nvSpPr>
        <p:spPr/>
        <p:txBody>
          <a:bodyPr/>
          <a:lstStyle/>
          <a:p>
            <a:fld id="{BCE866B1-1465-40E5-90B7-0C21F31EF6ED}" type="slidenum">
              <a:rPr lang="es-PR" smtClean="0"/>
              <a:t>‹#›</a:t>
            </a:fld>
            <a:endParaRPr lang="es-PR"/>
          </a:p>
        </p:txBody>
      </p:sp>
    </p:spTree>
    <p:extLst>
      <p:ext uri="{BB962C8B-B14F-4D97-AF65-F5344CB8AC3E}">
        <p14:creationId xmlns:p14="http://schemas.microsoft.com/office/powerpoint/2010/main" val="1957377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9EEDB7-3912-ADA9-2670-3D6C451B12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PR"/>
          </a:p>
        </p:txBody>
      </p:sp>
      <p:sp>
        <p:nvSpPr>
          <p:cNvPr id="3" name="Vertical Text Placeholder 2">
            <a:extLst>
              <a:ext uri="{FF2B5EF4-FFF2-40B4-BE49-F238E27FC236}">
                <a16:creationId xmlns:a16="http://schemas.microsoft.com/office/drawing/2014/main" id="{FF5407C3-D1B3-4C8D-B4B8-2CAB999E9E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Date Placeholder 3">
            <a:extLst>
              <a:ext uri="{FF2B5EF4-FFF2-40B4-BE49-F238E27FC236}">
                <a16:creationId xmlns:a16="http://schemas.microsoft.com/office/drawing/2014/main" id="{5FDC3C04-BB46-E57C-E05A-841138F22FC5}"/>
              </a:ext>
            </a:extLst>
          </p:cNvPr>
          <p:cNvSpPr>
            <a:spLocks noGrp="1"/>
          </p:cNvSpPr>
          <p:nvPr>
            <p:ph type="dt" sz="half" idx="10"/>
          </p:nvPr>
        </p:nvSpPr>
        <p:spPr/>
        <p:txBody>
          <a:bodyPr/>
          <a:lstStyle/>
          <a:p>
            <a:fld id="{1AFA29A0-668D-4062-BB57-4358F9102951}" type="datetimeFigureOut">
              <a:rPr lang="es-PR" smtClean="0"/>
              <a:t>02/08/2024</a:t>
            </a:fld>
            <a:endParaRPr lang="es-PR"/>
          </a:p>
        </p:txBody>
      </p:sp>
      <p:sp>
        <p:nvSpPr>
          <p:cNvPr id="5" name="Footer Placeholder 4">
            <a:extLst>
              <a:ext uri="{FF2B5EF4-FFF2-40B4-BE49-F238E27FC236}">
                <a16:creationId xmlns:a16="http://schemas.microsoft.com/office/drawing/2014/main" id="{8014161C-352F-D15C-DDE8-88B061958070}"/>
              </a:ext>
            </a:extLst>
          </p:cNvPr>
          <p:cNvSpPr>
            <a:spLocks noGrp="1"/>
          </p:cNvSpPr>
          <p:nvPr>
            <p:ph type="ftr" sz="quarter" idx="11"/>
          </p:nvPr>
        </p:nvSpPr>
        <p:spPr/>
        <p:txBody>
          <a:bodyPr/>
          <a:lstStyle/>
          <a:p>
            <a:endParaRPr lang="es-PR"/>
          </a:p>
        </p:txBody>
      </p:sp>
      <p:sp>
        <p:nvSpPr>
          <p:cNvPr id="6" name="Slide Number Placeholder 5">
            <a:extLst>
              <a:ext uri="{FF2B5EF4-FFF2-40B4-BE49-F238E27FC236}">
                <a16:creationId xmlns:a16="http://schemas.microsoft.com/office/drawing/2014/main" id="{0AA276BE-3CFE-5E40-4F3A-EB2671282942}"/>
              </a:ext>
            </a:extLst>
          </p:cNvPr>
          <p:cNvSpPr>
            <a:spLocks noGrp="1"/>
          </p:cNvSpPr>
          <p:nvPr>
            <p:ph type="sldNum" sz="quarter" idx="12"/>
          </p:nvPr>
        </p:nvSpPr>
        <p:spPr/>
        <p:txBody>
          <a:bodyPr/>
          <a:lstStyle/>
          <a:p>
            <a:fld id="{BCE866B1-1465-40E5-90B7-0C21F31EF6ED}" type="slidenum">
              <a:rPr lang="es-PR" smtClean="0"/>
              <a:t>‹#›</a:t>
            </a:fld>
            <a:endParaRPr lang="es-PR"/>
          </a:p>
        </p:txBody>
      </p:sp>
    </p:spTree>
    <p:extLst>
      <p:ext uri="{BB962C8B-B14F-4D97-AF65-F5344CB8AC3E}">
        <p14:creationId xmlns:p14="http://schemas.microsoft.com/office/powerpoint/2010/main" val="232918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079F4-CF0D-7B82-ECBA-D29CA69C04C2}"/>
              </a:ext>
            </a:extLst>
          </p:cNvPr>
          <p:cNvSpPr>
            <a:spLocks noGrp="1"/>
          </p:cNvSpPr>
          <p:nvPr>
            <p:ph type="title"/>
          </p:nvPr>
        </p:nvSpPr>
        <p:spPr/>
        <p:txBody>
          <a:bodyPr/>
          <a:lstStyle/>
          <a:p>
            <a:r>
              <a:rPr lang="en-US"/>
              <a:t>Click to edit Master title style</a:t>
            </a:r>
            <a:endParaRPr lang="es-PR"/>
          </a:p>
        </p:txBody>
      </p:sp>
      <p:sp>
        <p:nvSpPr>
          <p:cNvPr id="3" name="Content Placeholder 2">
            <a:extLst>
              <a:ext uri="{FF2B5EF4-FFF2-40B4-BE49-F238E27FC236}">
                <a16:creationId xmlns:a16="http://schemas.microsoft.com/office/drawing/2014/main" id="{9E516C5F-AEFA-4932-EA90-F8D70629F3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Date Placeholder 3">
            <a:extLst>
              <a:ext uri="{FF2B5EF4-FFF2-40B4-BE49-F238E27FC236}">
                <a16:creationId xmlns:a16="http://schemas.microsoft.com/office/drawing/2014/main" id="{1C1834B6-EF49-CB65-AB92-3926ECB6BB0F}"/>
              </a:ext>
            </a:extLst>
          </p:cNvPr>
          <p:cNvSpPr>
            <a:spLocks noGrp="1"/>
          </p:cNvSpPr>
          <p:nvPr>
            <p:ph type="dt" sz="half" idx="10"/>
          </p:nvPr>
        </p:nvSpPr>
        <p:spPr/>
        <p:txBody>
          <a:bodyPr/>
          <a:lstStyle/>
          <a:p>
            <a:fld id="{1AFA29A0-668D-4062-BB57-4358F9102951}" type="datetimeFigureOut">
              <a:rPr lang="es-PR" smtClean="0"/>
              <a:t>02/08/2024</a:t>
            </a:fld>
            <a:endParaRPr lang="es-PR"/>
          </a:p>
        </p:txBody>
      </p:sp>
      <p:sp>
        <p:nvSpPr>
          <p:cNvPr id="5" name="Footer Placeholder 4">
            <a:extLst>
              <a:ext uri="{FF2B5EF4-FFF2-40B4-BE49-F238E27FC236}">
                <a16:creationId xmlns:a16="http://schemas.microsoft.com/office/drawing/2014/main" id="{C8CC1243-AED8-51B3-BA39-4C810E3461F6}"/>
              </a:ext>
            </a:extLst>
          </p:cNvPr>
          <p:cNvSpPr>
            <a:spLocks noGrp="1"/>
          </p:cNvSpPr>
          <p:nvPr>
            <p:ph type="ftr" sz="quarter" idx="11"/>
          </p:nvPr>
        </p:nvSpPr>
        <p:spPr/>
        <p:txBody>
          <a:bodyPr/>
          <a:lstStyle/>
          <a:p>
            <a:endParaRPr lang="es-PR"/>
          </a:p>
        </p:txBody>
      </p:sp>
      <p:sp>
        <p:nvSpPr>
          <p:cNvPr id="6" name="Slide Number Placeholder 5">
            <a:extLst>
              <a:ext uri="{FF2B5EF4-FFF2-40B4-BE49-F238E27FC236}">
                <a16:creationId xmlns:a16="http://schemas.microsoft.com/office/drawing/2014/main" id="{2B41C257-35CD-1C13-3243-AD1DC7694908}"/>
              </a:ext>
            </a:extLst>
          </p:cNvPr>
          <p:cNvSpPr>
            <a:spLocks noGrp="1"/>
          </p:cNvSpPr>
          <p:nvPr>
            <p:ph type="sldNum" sz="quarter" idx="12"/>
          </p:nvPr>
        </p:nvSpPr>
        <p:spPr/>
        <p:txBody>
          <a:bodyPr/>
          <a:lstStyle/>
          <a:p>
            <a:fld id="{BCE866B1-1465-40E5-90B7-0C21F31EF6ED}" type="slidenum">
              <a:rPr lang="es-PR" smtClean="0"/>
              <a:t>‹#›</a:t>
            </a:fld>
            <a:endParaRPr lang="es-PR"/>
          </a:p>
        </p:txBody>
      </p:sp>
    </p:spTree>
    <p:extLst>
      <p:ext uri="{BB962C8B-B14F-4D97-AF65-F5344CB8AC3E}">
        <p14:creationId xmlns:p14="http://schemas.microsoft.com/office/powerpoint/2010/main" val="416264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26C0-A0D9-ADF5-9C69-84E33DF42B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PR"/>
          </a:p>
        </p:txBody>
      </p:sp>
      <p:sp>
        <p:nvSpPr>
          <p:cNvPr id="3" name="Text Placeholder 2">
            <a:extLst>
              <a:ext uri="{FF2B5EF4-FFF2-40B4-BE49-F238E27FC236}">
                <a16:creationId xmlns:a16="http://schemas.microsoft.com/office/drawing/2014/main" id="{AD287BE9-4332-6DAA-D97C-AF568B114F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F82ECC-B8B7-B579-5E4B-7E02B935DF56}"/>
              </a:ext>
            </a:extLst>
          </p:cNvPr>
          <p:cNvSpPr>
            <a:spLocks noGrp="1"/>
          </p:cNvSpPr>
          <p:nvPr>
            <p:ph type="dt" sz="half" idx="10"/>
          </p:nvPr>
        </p:nvSpPr>
        <p:spPr/>
        <p:txBody>
          <a:bodyPr/>
          <a:lstStyle/>
          <a:p>
            <a:fld id="{1AFA29A0-668D-4062-BB57-4358F9102951}" type="datetimeFigureOut">
              <a:rPr lang="es-PR" smtClean="0"/>
              <a:t>02/08/2024</a:t>
            </a:fld>
            <a:endParaRPr lang="es-PR"/>
          </a:p>
        </p:txBody>
      </p:sp>
      <p:sp>
        <p:nvSpPr>
          <p:cNvPr id="5" name="Footer Placeholder 4">
            <a:extLst>
              <a:ext uri="{FF2B5EF4-FFF2-40B4-BE49-F238E27FC236}">
                <a16:creationId xmlns:a16="http://schemas.microsoft.com/office/drawing/2014/main" id="{9E8FE343-9033-9897-AB72-BF57F6762085}"/>
              </a:ext>
            </a:extLst>
          </p:cNvPr>
          <p:cNvSpPr>
            <a:spLocks noGrp="1"/>
          </p:cNvSpPr>
          <p:nvPr>
            <p:ph type="ftr" sz="quarter" idx="11"/>
          </p:nvPr>
        </p:nvSpPr>
        <p:spPr/>
        <p:txBody>
          <a:bodyPr/>
          <a:lstStyle/>
          <a:p>
            <a:endParaRPr lang="es-PR"/>
          </a:p>
        </p:txBody>
      </p:sp>
      <p:sp>
        <p:nvSpPr>
          <p:cNvPr id="6" name="Slide Number Placeholder 5">
            <a:extLst>
              <a:ext uri="{FF2B5EF4-FFF2-40B4-BE49-F238E27FC236}">
                <a16:creationId xmlns:a16="http://schemas.microsoft.com/office/drawing/2014/main" id="{5926A76F-F971-FCE5-6AB8-BAEDF61942DA}"/>
              </a:ext>
            </a:extLst>
          </p:cNvPr>
          <p:cNvSpPr>
            <a:spLocks noGrp="1"/>
          </p:cNvSpPr>
          <p:nvPr>
            <p:ph type="sldNum" sz="quarter" idx="12"/>
          </p:nvPr>
        </p:nvSpPr>
        <p:spPr/>
        <p:txBody>
          <a:bodyPr/>
          <a:lstStyle/>
          <a:p>
            <a:fld id="{BCE866B1-1465-40E5-90B7-0C21F31EF6ED}" type="slidenum">
              <a:rPr lang="es-PR" smtClean="0"/>
              <a:t>‹#›</a:t>
            </a:fld>
            <a:endParaRPr lang="es-PR"/>
          </a:p>
        </p:txBody>
      </p:sp>
    </p:spTree>
    <p:extLst>
      <p:ext uri="{BB962C8B-B14F-4D97-AF65-F5344CB8AC3E}">
        <p14:creationId xmlns:p14="http://schemas.microsoft.com/office/powerpoint/2010/main" val="2656160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8145A-BD85-7A41-ECCF-F916C7E741A1}"/>
              </a:ext>
            </a:extLst>
          </p:cNvPr>
          <p:cNvSpPr>
            <a:spLocks noGrp="1"/>
          </p:cNvSpPr>
          <p:nvPr>
            <p:ph type="title"/>
          </p:nvPr>
        </p:nvSpPr>
        <p:spPr/>
        <p:txBody>
          <a:bodyPr/>
          <a:lstStyle/>
          <a:p>
            <a:r>
              <a:rPr lang="en-US"/>
              <a:t>Click to edit Master title style</a:t>
            </a:r>
            <a:endParaRPr lang="es-PR"/>
          </a:p>
        </p:txBody>
      </p:sp>
      <p:sp>
        <p:nvSpPr>
          <p:cNvPr id="3" name="Content Placeholder 2">
            <a:extLst>
              <a:ext uri="{FF2B5EF4-FFF2-40B4-BE49-F238E27FC236}">
                <a16:creationId xmlns:a16="http://schemas.microsoft.com/office/drawing/2014/main" id="{6BA6226B-7704-2546-5EE8-BD0EE6AD42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Content Placeholder 3">
            <a:extLst>
              <a:ext uri="{FF2B5EF4-FFF2-40B4-BE49-F238E27FC236}">
                <a16:creationId xmlns:a16="http://schemas.microsoft.com/office/drawing/2014/main" id="{8E27B759-318A-0EA3-E55C-D356099FC6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5" name="Date Placeholder 4">
            <a:extLst>
              <a:ext uri="{FF2B5EF4-FFF2-40B4-BE49-F238E27FC236}">
                <a16:creationId xmlns:a16="http://schemas.microsoft.com/office/drawing/2014/main" id="{0FEA5DF8-0847-76A2-442B-58A33A47CB45}"/>
              </a:ext>
            </a:extLst>
          </p:cNvPr>
          <p:cNvSpPr>
            <a:spLocks noGrp="1"/>
          </p:cNvSpPr>
          <p:nvPr>
            <p:ph type="dt" sz="half" idx="10"/>
          </p:nvPr>
        </p:nvSpPr>
        <p:spPr/>
        <p:txBody>
          <a:bodyPr/>
          <a:lstStyle/>
          <a:p>
            <a:fld id="{1AFA29A0-668D-4062-BB57-4358F9102951}" type="datetimeFigureOut">
              <a:rPr lang="es-PR" smtClean="0"/>
              <a:t>02/08/2024</a:t>
            </a:fld>
            <a:endParaRPr lang="es-PR"/>
          </a:p>
        </p:txBody>
      </p:sp>
      <p:sp>
        <p:nvSpPr>
          <p:cNvPr id="6" name="Footer Placeholder 5">
            <a:extLst>
              <a:ext uri="{FF2B5EF4-FFF2-40B4-BE49-F238E27FC236}">
                <a16:creationId xmlns:a16="http://schemas.microsoft.com/office/drawing/2014/main" id="{C5E02AA6-75EC-9BC9-3A1B-231D444B2166}"/>
              </a:ext>
            </a:extLst>
          </p:cNvPr>
          <p:cNvSpPr>
            <a:spLocks noGrp="1"/>
          </p:cNvSpPr>
          <p:nvPr>
            <p:ph type="ftr" sz="quarter" idx="11"/>
          </p:nvPr>
        </p:nvSpPr>
        <p:spPr/>
        <p:txBody>
          <a:bodyPr/>
          <a:lstStyle/>
          <a:p>
            <a:endParaRPr lang="es-PR"/>
          </a:p>
        </p:txBody>
      </p:sp>
      <p:sp>
        <p:nvSpPr>
          <p:cNvPr id="7" name="Slide Number Placeholder 6">
            <a:extLst>
              <a:ext uri="{FF2B5EF4-FFF2-40B4-BE49-F238E27FC236}">
                <a16:creationId xmlns:a16="http://schemas.microsoft.com/office/drawing/2014/main" id="{1C669FD6-BB91-A2CF-2AA1-3BDF9F2F1B67}"/>
              </a:ext>
            </a:extLst>
          </p:cNvPr>
          <p:cNvSpPr>
            <a:spLocks noGrp="1"/>
          </p:cNvSpPr>
          <p:nvPr>
            <p:ph type="sldNum" sz="quarter" idx="12"/>
          </p:nvPr>
        </p:nvSpPr>
        <p:spPr/>
        <p:txBody>
          <a:bodyPr/>
          <a:lstStyle/>
          <a:p>
            <a:fld id="{BCE866B1-1465-40E5-90B7-0C21F31EF6ED}" type="slidenum">
              <a:rPr lang="es-PR" smtClean="0"/>
              <a:t>‹#›</a:t>
            </a:fld>
            <a:endParaRPr lang="es-PR"/>
          </a:p>
        </p:txBody>
      </p:sp>
    </p:spTree>
    <p:extLst>
      <p:ext uri="{BB962C8B-B14F-4D97-AF65-F5344CB8AC3E}">
        <p14:creationId xmlns:p14="http://schemas.microsoft.com/office/powerpoint/2010/main" val="303577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AFAFF-A585-E4D6-98A2-675114EA8407}"/>
              </a:ext>
            </a:extLst>
          </p:cNvPr>
          <p:cNvSpPr>
            <a:spLocks noGrp="1"/>
          </p:cNvSpPr>
          <p:nvPr>
            <p:ph type="title"/>
          </p:nvPr>
        </p:nvSpPr>
        <p:spPr>
          <a:xfrm>
            <a:off x="839788" y="365125"/>
            <a:ext cx="10515600" cy="1325563"/>
          </a:xfrm>
        </p:spPr>
        <p:txBody>
          <a:bodyPr/>
          <a:lstStyle/>
          <a:p>
            <a:r>
              <a:rPr lang="en-US"/>
              <a:t>Click to edit Master title style</a:t>
            </a:r>
            <a:endParaRPr lang="es-PR"/>
          </a:p>
        </p:txBody>
      </p:sp>
      <p:sp>
        <p:nvSpPr>
          <p:cNvPr id="3" name="Text Placeholder 2">
            <a:extLst>
              <a:ext uri="{FF2B5EF4-FFF2-40B4-BE49-F238E27FC236}">
                <a16:creationId xmlns:a16="http://schemas.microsoft.com/office/drawing/2014/main" id="{33FDAA23-5E2D-7B98-E0C8-56E28FA8C8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1F6DE7-24E2-E7A5-A47E-19C70C04A1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5" name="Text Placeholder 4">
            <a:extLst>
              <a:ext uri="{FF2B5EF4-FFF2-40B4-BE49-F238E27FC236}">
                <a16:creationId xmlns:a16="http://schemas.microsoft.com/office/drawing/2014/main" id="{1F84A17B-F171-1B12-91C1-90F8705167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B2B40B-A157-19A5-6B93-3301DAF6C7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7" name="Date Placeholder 6">
            <a:extLst>
              <a:ext uri="{FF2B5EF4-FFF2-40B4-BE49-F238E27FC236}">
                <a16:creationId xmlns:a16="http://schemas.microsoft.com/office/drawing/2014/main" id="{46DB913B-F1A3-B491-6B59-4425A01FD887}"/>
              </a:ext>
            </a:extLst>
          </p:cNvPr>
          <p:cNvSpPr>
            <a:spLocks noGrp="1"/>
          </p:cNvSpPr>
          <p:nvPr>
            <p:ph type="dt" sz="half" idx="10"/>
          </p:nvPr>
        </p:nvSpPr>
        <p:spPr/>
        <p:txBody>
          <a:bodyPr/>
          <a:lstStyle/>
          <a:p>
            <a:fld id="{1AFA29A0-668D-4062-BB57-4358F9102951}" type="datetimeFigureOut">
              <a:rPr lang="es-PR" smtClean="0"/>
              <a:t>02/08/2024</a:t>
            </a:fld>
            <a:endParaRPr lang="es-PR"/>
          </a:p>
        </p:txBody>
      </p:sp>
      <p:sp>
        <p:nvSpPr>
          <p:cNvPr id="8" name="Footer Placeholder 7">
            <a:extLst>
              <a:ext uri="{FF2B5EF4-FFF2-40B4-BE49-F238E27FC236}">
                <a16:creationId xmlns:a16="http://schemas.microsoft.com/office/drawing/2014/main" id="{38E259D1-957F-3372-6CD3-1ADADDC175A2}"/>
              </a:ext>
            </a:extLst>
          </p:cNvPr>
          <p:cNvSpPr>
            <a:spLocks noGrp="1"/>
          </p:cNvSpPr>
          <p:nvPr>
            <p:ph type="ftr" sz="quarter" idx="11"/>
          </p:nvPr>
        </p:nvSpPr>
        <p:spPr/>
        <p:txBody>
          <a:bodyPr/>
          <a:lstStyle/>
          <a:p>
            <a:endParaRPr lang="es-PR"/>
          </a:p>
        </p:txBody>
      </p:sp>
      <p:sp>
        <p:nvSpPr>
          <p:cNvPr id="9" name="Slide Number Placeholder 8">
            <a:extLst>
              <a:ext uri="{FF2B5EF4-FFF2-40B4-BE49-F238E27FC236}">
                <a16:creationId xmlns:a16="http://schemas.microsoft.com/office/drawing/2014/main" id="{083708BD-F77E-864D-3BFA-FDF730AC0E19}"/>
              </a:ext>
            </a:extLst>
          </p:cNvPr>
          <p:cNvSpPr>
            <a:spLocks noGrp="1"/>
          </p:cNvSpPr>
          <p:nvPr>
            <p:ph type="sldNum" sz="quarter" idx="12"/>
          </p:nvPr>
        </p:nvSpPr>
        <p:spPr/>
        <p:txBody>
          <a:bodyPr/>
          <a:lstStyle/>
          <a:p>
            <a:fld id="{BCE866B1-1465-40E5-90B7-0C21F31EF6ED}" type="slidenum">
              <a:rPr lang="es-PR" smtClean="0"/>
              <a:t>‹#›</a:t>
            </a:fld>
            <a:endParaRPr lang="es-PR"/>
          </a:p>
        </p:txBody>
      </p:sp>
    </p:spTree>
    <p:extLst>
      <p:ext uri="{BB962C8B-B14F-4D97-AF65-F5344CB8AC3E}">
        <p14:creationId xmlns:p14="http://schemas.microsoft.com/office/powerpoint/2010/main" val="2065373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1AB70-6ECC-9D31-1DA7-8F830BCE5C2B}"/>
              </a:ext>
            </a:extLst>
          </p:cNvPr>
          <p:cNvSpPr>
            <a:spLocks noGrp="1"/>
          </p:cNvSpPr>
          <p:nvPr>
            <p:ph type="title"/>
          </p:nvPr>
        </p:nvSpPr>
        <p:spPr/>
        <p:txBody>
          <a:bodyPr/>
          <a:lstStyle/>
          <a:p>
            <a:r>
              <a:rPr lang="en-US"/>
              <a:t>Click to edit Master title style</a:t>
            </a:r>
            <a:endParaRPr lang="es-PR"/>
          </a:p>
        </p:txBody>
      </p:sp>
      <p:sp>
        <p:nvSpPr>
          <p:cNvPr id="3" name="Date Placeholder 2">
            <a:extLst>
              <a:ext uri="{FF2B5EF4-FFF2-40B4-BE49-F238E27FC236}">
                <a16:creationId xmlns:a16="http://schemas.microsoft.com/office/drawing/2014/main" id="{E96358BC-007D-5B76-66EE-70697C15A365}"/>
              </a:ext>
            </a:extLst>
          </p:cNvPr>
          <p:cNvSpPr>
            <a:spLocks noGrp="1"/>
          </p:cNvSpPr>
          <p:nvPr>
            <p:ph type="dt" sz="half" idx="10"/>
          </p:nvPr>
        </p:nvSpPr>
        <p:spPr/>
        <p:txBody>
          <a:bodyPr/>
          <a:lstStyle/>
          <a:p>
            <a:fld id="{1AFA29A0-668D-4062-BB57-4358F9102951}" type="datetimeFigureOut">
              <a:rPr lang="es-PR" smtClean="0"/>
              <a:t>02/08/2024</a:t>
            </a:fld>
            <a:endParaRPr lang="es-PR"/>
          </a:p>
        </p:txBody>
      </p:sp>
      <p:sp>
        <p:nvSpPr>
          <p:cNvPr id="4" name="Footer Placeholder 3">
            <a:extLst>
              <a:ext uri="{FF2B5EF4-FFF2-40B4-BE49-F238E27FC236}">
                <a16:creationId xmlns:a16="http://schemas.microsoft.com/office/drawing/2014/main" id="{EE09E66F-67C2-853E-FB59-35F514C8E369}"/>
              </a:ext>
            </a:extLst>
          </p:cNvPr>
          <p:cNvSpPr>
            <a:spLocks noGrp="1"/>
          </p:cNvSpPr>
          <p:nvPr>
            <p:ph type="ftr" sz="quarter" idx="11"/>
          </p:nvPr>
        </p:nvSpPr>
        <p:spPr/>
        <p:txBody>
          <a:bodyPr/>
          <a:lstStyle/>
          <a:p>
            <a:endParaRPr lang="es-PR"/>
          </a:p>
        </p:txBody>
      </p:sp>
      <p:sp>
        <p:nvSpPr>
          <p:cNvPr id="5" name="Slide Number Placeholder 4">
            <a:extLst>
              <a:ext uri="{FF2B5EF4-FFF2-40B4-BE49-F238E27FC236}">
                <a16:creationId xmlns:a16="http://schemas.microsoft.com/office/drawing/2014/main" id="{0AA78C5E-4819-FD39-76EA-EE9E79581CE3}"/>
              </a:ext>
            </a:extLst>
          </p:cNvPr>
          <p:cNvSpPr>
            <a:spLocks noGrp="1"/>
          </p:cNvSpPr>
          <p:nvPr>
            <p:ph type="sldNum" sz="quarter" idx="12"/>
          </p:nvPr>
        </p:nvSpPr>
        <p:spPr/>
        <p:txBody>
          <a:bodyPr/>
          <a:lstStyle/>
          <a:p>
            <a:fld id="{BCE866B1-1465-40E5-90B7-0C21F31EF6ED}" type="slidenum">
              <a:rPr lang="es-PR" smtClean="0"/>
              <a:t>‹#›</a:t>
            </a:fld>
            <a:endParaRPr lang="es-PR"/>
          </a:p>
        </p:txBody>
      </p:sp>
    </p:spTree>
    <p:extLst>
      <p:ext uri="{BB962C8B-B14F-4D97-AF65-F5344CB8AC3E}">
        <p14:creationId xmlns:p14="http://schemas.microsoft.com/office/powerpoint/2010/main" val="84047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3ADB44-B8E0-446D-5350-2E7249D6F378}"/>
              </a:ext>
            </a:extLst>
          </p:cNvPr>
          <p:cNvSpPr>
            <a:spLocks noGrp="1"/>
          </p:cNvSpPr>
          <p:nvPr>
            <p:ph type="dt" sz="half" idx="10"/>
          </p:nvPr>
        </p:nvSpPr>
        <p:spPr/>
        <p:txBody>
          <a:bodyPr/>
          <a:lstStyle/>
          <a:p>
            <a:fld id="{1AFA29A0-668D-4062-BB57-4358F9102951}" type="datetimeFigureOut">
              <a:rPr lang="es-PR" smtClean="0"/>
              <a:t>02/08/2024</a:t>
            </a:fld>
            <a:endParaRPr lang="es-PR"/>
          </a:p>
        </p:txBody>
      </p:sp>
      <p:sp>
        <p:nvSpPr>
          <p:cNvPr id="3" name="Footer Placeholder 2">
            <a:extLst>
              <a:ext uri="{FF2B5EF4-FFF2-40B4-BE49-F238E27FC236}">
                <a16:creationId xmlns:a16="http://schemas.microsoft.com/office/drawing/2014/main" id="{654AD575-7E08-33B3-138A-B0EE045F8E04}"/>
              </a:ext>
            </a:extLst>
          </p:cNvPr>
          <p:cNvSpPr>
            <a:spLocks noGrp="1"/>
          </p:cNvSpPr>
          <p:nvPr>
            <p:ph type="ftr" sz="quarter" idx="11"/>
          </p:nvPr>
        </p:nvSpPr>
        <p:spPr/>
        <p:txBody>
          <a:bodyPr/>
          <a:lstStyle/>
          <a:p>
            <a:endParaRPr lang="es-PR"/>
          </a:p>
        </p:txBody>
      </p:sp>
      <p:sp>
        <p:nvSpPr>
          <p:cNvPr id="4" name="Slide Number Placeholder 3">
            <a:extLst>
              <a:ext uri="{FF2B5EF4-FFF2-40B4-BE49-F238E27FC236}">
                <a16:creationId xmlns:a16="http://schemas.microsoft.com/office/drawing/2014/main" id="{25340ADB-BB87-D67B-F37D-B3E66A2794E2}"/>
              </a:ext>
            </a:extLst>
          </p:cNvPr>
          <p:cNvSpPr>
            <a:spLocks noGrp="1"/>
          </p:cNvSpPr>
          <p:nvPr>
            <p:ph type="sldNum" sz="quarter" idx="12"/>
          </p:nvPr>
        </p:nvSpPr>
        <p:spPr/>
        <p:txBody>
          <a:bodyPr/>
          <a:lstStyle/>
          <a:p>
            <a:fld id="{BCE866B1-1465-40E5-90B7-0C21F31EF6ED}" type="slidenum">
              <a:rPr lang="es-PR" smtClean="0"/>
              <a:t>‹#›</a:t>
            </a:fld>
            <a:endParaRPr lang="es-PR"/>
          </a:p>
        </p:txBody>
      </p:sp>
    </p:spTree>
    <p:extLst>
      <p:ext uri="{BB962C8B-B14F-4D97-AF65-F5344CB8AC3E}">
        <p14:creationId xmlns:p14="http://schemas.microsoft.com/office/powerpoint/2010/main" val="1818298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31A4D-16C7-6E36-A563-8AE89A13CA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PR"/>
          </a:p>
        </p:txBody>
      </p:sp>
      <p:sp>
        <p:nvSpPr>
          <p:cNvPr id="3" name="Content Placeholder 2">
            <a:extLst>
              <a:ext uri="{FF2B5EF4-FFF2-40B4-BE49-F238E27FC236}">
                <a16:creationId xmlns:a16="http://schemas.microsoft.com/office/drawing/2014/main" id="{1671FCFF-6040-EBA2-C891-019F53BC27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Text Placeholder 3">
            <a:extLst>
              <a:ext uri="{FF2B5EF4-FFF2-40B4-BE49-F238E27FC236}">
                <a16:creationId xmlns:a16="http://schemas.microsoft.com/office/drawing/2014/main" id="{7786B415-CCF8-B498-6C42-9352AEC4E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EC700-F352-F32E-FA20-B59F121C7DB9}"/>
              </a:ext>
            </a:extLst>
          </p:cNvPr>
          <p:cNvSpPr>
            <a:spLocks noGrp="1"/>
          </p:cNvSpPr>
          <p:nvPr>
            <p:ph type="dt" sz="half" idx="10"/>
          </p:nvPr>
        </p:nvSpPr>
        <p:spPr/>
        <p:txBody>
          <a:bodyPr/>
          <a:lstStyle/>
          <a:p>
            <a:fld id="{1AFA29A0-668D-4062-BB57-4358F9102951}" type="datetimeFigureOut">
              <a:rPr lang="es-PR" smtClean="0"/>
              <a:t>02/08/2024</a:t>
            </a:fld>
            <a:endParaRPr lang="es-PR"/>
          </a:p>
        </p:txBody>
      </p:sp>
      <p:sp>
        <p:nvSpPr>
          <p:cNvPr id="6" name="Footer Placeholder 5">
            <a:extLst>
              <a:ext uri="{FF2B5EF4-FFF2-40B4-BE49-F238E27FC236}">
                <a16:creationId xmlns:a16="http://schemas.microsoft.com/office/drawing/2014/main" id="{6D125475-9128-44EB-4270-A994A185641D}"/>
              </a:ext>
            </a:extLst>
          </p:cNvPr>
          <p:cNvSpPr>
            <a:spLocks noGrp="1"/>
          </p:cNvSpPr>
          <p:nvPr>
            <p:ph type="ftr" sz="quarter" idx="11"/>
          </p:nvPr>
        </p:nvSpPr>
        <p:spPr/>
        <p:txBody>
          <a:bodyPr/>
          <a:lstStyle/>
          <a:p>
            <a:endParaRPr lang="es-PR"/>
          </a:p>
        </p:txBody>
      </p:sp>
      <p:sp>
        <p:nvSpPr>
          <p:cNvPr id="7" name="Slide Number Placeholder 6">
            <a:extLst>
              <a:ext uri="{FF2B5EF4-FFF2-40B4-BE49-F238E27FC236}">
                <a16:creationId xmlns:a16="http://schemas.microsoft.com/office/drawing/2014/main" id="{4BAD153C-5931-9ADF-CF7E-20B222124EAB}"/>
              </a:ext>
            </a:extLst>
          </p:cNvPr>
          <p:cNvSpPr>
            <a:spLocks noGrp="1"/>
          </p:cNvSpPr>
          <p:nvPr>
            <p:ph type="sldNum" sz="quarter" idx="12"/>
          </p:nvPr>
        </p:nvSpPr>
        <p:spPr/>
        <p:txBody>
          <a:bodyPr/>
          <a:lstStyle/>
          <a:p>
            <a:fld id="{BCE866B1-1465-40E5-90B7-0C21F31EF6ED}" type="slidenum">
              <a:rPr lang="es-PR" smtClean="0"/>
              <a:t>‹#›</a:t>
            </a:fld>
            <a:endParaRPr lang="es-PR"/>
          </a:p>
        </p:txBody>
      </p:sp>
    </p:spTree>
    <p:extLst>
      <p:ext uri="{BB962C8B-B14F-4D97-AF65-F5344CB8AC3E}">
        <p14:creationId xmlns:p14="http://schemas.microsoft.com/office/powerpoint/2010/main" val="1083792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E662-958B-4835-F201-A351431A18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PR"/>
          </a:p>
        </p:txBody>
      </p:sp>
      <p:sp>
        <p:nvSpPr>
          <p:cNvPr id="3" name="Picture Placeholder 2">
            <a:extLst>
              <a:ext uri="{FF2B5EF4-FFF2-40B4-BE49-F238E27FC236}">
                <a16:creationId xmlns:a16="http://schemas.microsoft.com/office/drawing/2014/main" id="{93076F68-CC3C-A54D-4E31-279ECE916D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R"/>
          </a:p>
        </p:txBody>
      </p:sp>
      <p:sp>
        <p:nvSpPr>
          <p:cNvPr id="4" name="Text Placeholder 3">
            <a:extLst>
              <a:ext uri="{FF2B5EF4-FFF2-40B4-BE49-F238E27FC236}">
                <a16:creationId xmlns:a16="http://schemas.microsoft.com/office/drawing/2014/main" id="{C88449A9-0696-C749-891F-04C8F63C7D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30B70E-F495-14EA-D0D4-BA7EF48ED9EC}"/>
              </a:ext>
            </a:extLst>
          </p:cNvPr>
          <p:cNvSpPr>
            <a:spLocks noGrp="1"/>
          </p:cNvSpPr>
          <p:nvPr>
            <p:ph type="dt" sz="half" idx="10"/>
          </p:nvPr>
        </p:nvSpPr>
        <p:spPr/>
        <p:txBody>
          <a:bodyPr/>
          <a:lstStyle/>
          <a:p>
            <a:fld id="{1AFA29A0-668D-4062-BB57-4358F9102951}" type="datetimeFigureOut">
              <a:rPr lang="es-PR" smtClean="0"/>
              <a:t>02/08/2024</a:t>
            </a:fld>
            <a:endParaRPr lang="es-PR"/>
          </a:p>
        </p:txBody>
      </p:sp>
      <p:sp>
        <p:nvSpPr>
          <p:cNvPr id="6" name="Footer Placeholder 5">
            <a:extLst>
              <a:ext uri="{FF2B5EF4-FFF2-40B4-BE49-F238E27FC236}">
                <a16:creationId xmlns:a16="http://schemas.microsoft.com/office/drawing/2014/main" id="{34739689-0692-BA58-0B7E-5DA3F9900BBC}"/>
              </a:ext>
            </a:extLst>
          </p:cNvPr>
          <p:cNvSpPr>
            <a:spLocks noGrp="1"/>
          </p:cNvSpPr>
          <p:nvPr>
            <p:ph type="ftr" sz="quarter" idx="11"/>
          </p:nvPr>
        </p:nvSpPr>
        <p:spPr/>
        <p:txBody>
          <a:bodyPr/>
          <a:lstStyle/>
          <a:p>
            <a:endParaRPr lang="es-PR"/>
          </a:p>
        </p:txBody>
      </p:sp>
      <p:sp>
        <p:nvSpPr>
          <p:cNvPr id="7" name="Slide Number Placeholder 6">
            <a:extLst>
              <a:ext uri="{FF2B5EF4-FFF2-40B4-BE49-F238E27FC236}">
                <a16:creationId xmlns:a16="http://schemas.microsoft.com/office/drawing/2014/main" id="{25B99559-6F0D-CFCE-264F-ABFAA503A13E}"/>
              </a:ext>
            </a:extLst>
          </p:cNvPr>
          <p:cNvSpPr>
            <a:spLocks noGrp="1"/>
          </p:cNvSpPr>
          <p:nvPr>
            <p:ph type="sldNum" sz="quarter" idx="12"/>
          </p:nvPr>
        </p:nvSpPr>
        <p:spPr/>
        <p:txBody>
          <a:bodyPr/>
          <a:lstStyle/>
          <a:p>
            <a:fld id="{BCE866B1-1465-40E5-90B7-0C21F31EF6ED}" type="slidenum">
              <a:rPr lang="es-PR" smtClean="0"/>
              <a:t>‹#›</a:t>
            </a:fld>
            <a:endParaRPr lang="es-PR"/>
          </a:p>
        </p:txBody>
      </p:sp>
    </p:spTree>
    <p:extLst>
      <p:ext uri="{BB962C8B-B14F-4D97-AF65-F5344CB8AC3E}">
        <p14:creationId xmlns:p14="http://schemas.microsoft.com/office/powerpoint/2010/main" val="701173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23EF5F-6992-582B-2212-0B74A3C347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PR"/>
          </a:p>
        </p:txBody>
      </p:sp>
      <p:sp>
        <p:nvSpPr>
          <p:cNvPr id="3" name="Text Placeholder 2">
            <a:extLst>
              <a:ext uri="{FF2B5EF4-FFF2-40B4-BE49-F238E27FC236}">
                <a16:creationId xmlns:a16="http://schemas.microsoft.com/office/drawing/2014/main" id="{E32147B9-B684-432D-925B-0B987A752C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Date Placeholder 3">
            <a:extLst>
              <a:ext uri="{FF2B5EF4-FFF2-40B4-BE49-F238E27FC236}">
                <a16:creationId xmlns:a16="http://schemas.microsoft.com/office/drawing/2014/main" id="{148F2BE8-F23A-93F0-A75F-FFF1D0C0EB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A29A0-668D-4062-BB57-4358F9102951}" type="datetimeFigureOut">
              <a:rPr lang="es-PR" smtClean="0"/>
              <a:t>02/08/2024</a:t>
            </a:fld>
            <a:endParaRPr lang="es-PR"/>
          </a:p>
        </p:txBody>
      </p:sp>
      <p:sp>
        <p:nvSpPr>
          <p:cNvPr id="5" name="Footer Placeholder 4">
            <a:extLst>
              <a:ext uri="{FF2B5EF4-FFF2-40B4-BE49-F238E27FC236}">
                <a16:creationId xmlns:a16="http://schemas.microsoft.com/office/drawing/2014/main" id="{10A85619-4AD7-74B6-75BD-55B8AF4EA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R"/>
          </a:p>
        </p:txBody>
      </p:sp>
      <p:sp>
        <p:nvSpPr>
          <p:cNvPr id="6" name="Slide Number Placeholder 5">
            <a:extLst>
              <a:ext uri="{FF2B5EF4-FFF2-40B4-BE49-F238E27FC236}">
                <a16:creationId xmlns:a16="http://schemas.microsoft.com/office/drawing/2014/main" id="{12071D24-A314-BC78-261F-A5B7B7EFDC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866B1-1465-40E5-90B7-0C21F31EF6ED}" type="slidenum">
              <a:rPr lang="es-PR" smtClean="0"/>
              <a:t>‹#›</a:t>
            </a:fld>
            <a:endParaRPr lang="es-PR"/>
          </a:p>
        </p:txBody>
      </p:sp>
    </p:spTree>
    <p:extLst>
      <p:ext uri="{BB962C8B-B14F-4D97-AF65-F5344CB8AC3E}">
        <p14:creationId xmlns:p14="http://schemas.microsoft.com/office/powerpoint/2010/main" val="1830471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ElBPtRq0I2k?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customXml" Target="../ink/ink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web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yberbullying.org/cyberbullying-and-electronic-dating-violenc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webp"/><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womenslaw.org/laws/pr/statutes/parte-especial-1937" TargetMode="External"/><Relationship Id="rId7" Type="http://schemas.openxmlformats.org/officeDocument/2006/relationships/hyperlink" Target="https://www.womenslaw.org/laws/pr/statutes/1344-conducta-delictiva-penalidades" TargetMode="External"/><Relationship Id="rId2" Type="http://schemas.openxmlformats.org/officeDocument/2006/relationships/hyperlink" Target="https://www.womenslaw.org/laws/pr/statutes/titulo-33-codigo-penal" TargetMode="External"/><Relationship Id="rId1" Type="http://schemas.openxmlformats.org/officeDocument/2006/relationships/slideLayout" Target="../slideLayouts/slideLayout7.xml"/><Relationship Id="rId6" Type="http://schemas.openxmlformats.org/officeDocument/2006/relationships/hyperlink" Target="https://www.womenslaw.org/laws/pr/statutes/1342-definiciones" TargetMode="External"/><Relationship Id="rId5" Type="http://schemas.openxmlformats.org/officeDocument/2006/relationships/hyperlink" Target="https://www.womenslaw.org/laws/pr/statutes/capitulo-99-ley-contra-la-venganza-pornografica-de-puerto-rico" TargetMode="External"/><Relationship Id="rId4" Type="http://schemas.openxmlformats.org/officeDocument/2006/relationships/hyperlink" Target="https://www.womenslaw.org/laws/pr/statutes/parte-vii-delitos-contra-la-honestidad-y-moral-publica"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thechoosekindnessproject.org/parents-playbooks-landing-page/draft-playbook-parents-playbook-3-how-to-support-the-development-of-kindness-empathy-in-our-youth/"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7.xml"/><Relationship Id="rId1" Type="http://schemas.openxmlformats.org/officeDocument/2006/relationships/video" Target="https://www.youtube.com/embed/UyeP0XJQzjo?list=PL40c9F6JnVcj08KS1LvwSjaYiHriMLN1D" TargetMode="External"/><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web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D987-3E91-6D51-5ECF-B3060CBC231E}"/>
              </a:ext>
            </a:extLst>
          </p:cNvPr>
          <p:cNvSpPr>
            <a:spLocks noGrp="1"/>
          </p:cNvSpPr>
          <p:nvPr>
            <p:ph type="ctrTitle"/>
          </p:nvPr>
        </p:nvSpPr>
        <p:spPr>
          <a:xfrm>
            <a:off x="6878972" y="311439"/>
            <a:ext cx="4295164" cy="2423372"/>
          </a:xfrm>
        </p:spPr>
        <p:txBody>
          <a:bodyPr>
            <a:normAutofit fontScale="90000"/>
          </a:bodyPr>
          <a:lstStyle/>
          <a:p>
            <a:r>
              <a:rPr lang="en-US" b="1" dirty="0">
                <a:solidFill>
                  <a:schemeClr val="accent5"/>
                </a:solidFill>
              </a:rPr>
              <a:t>Charla de Convivencia Escolar</a:t>
            </a:r>
            <a:endParaRPr lang="es-PR" b="1" dirty="0">
              <a:solidFill>
                <a:schemeClr val="accent5"/>
              </a:solidFill>
            </a:endParaRPr>
          </a:p>
        </p:txBody>
      </p:sp>
      <p:sp>
        <p:nvSpPr>
          <p:cNvPr id="3" name="Subtitle 2">
            <a:extLst>
              <a:ext uri="{FF2B5EF4-FFF2-40B4-BE49-F238E27FC236}">
                <a16:creationId xmlns:a16="http://schemas.microsoft.com/office/drawing/2014/main" id="{ED4D00A7-A017-80F4-F993-419F14653C9D}"/>
              </a:ext>
            </a:extLst>
          </p:cNvPr>
          <p:cNvSpPr>
            <a:spLocks noGrp="1"/>
          </p:cNvSpPr>
          <p:nvPr>
            <p:ph type="subTitle" idx="1"/>
          </p:nvPr>
        </p:nvSpPr>
        <p:spPr>
          <a:xfrm>
            <a:off x="514170" y="3682767"/>
            <a:ext cx="10039179" cy="2673991"/>
          </a:xfrm>
        </p:spPr>
        <p:txBody>
          <a:bodyPr>
            <a:normAutofit lnSpcReduction="10000"/>
          </a:bodyPr>
          <a:lstStyle/>
          <a:p>
            <a:r>
              <a:rPr lang="en-US" sz="4800" dirty="0" err="1">
                <a:solidFill>
                  <a:schemeClr val="accent5"/>
                </a:solidFill>
              </a:rPr>
              <a:t>Esfuerzo</a:t>
            </a:r>
            <a:r>
              <a:rPr lang="en-US" sz="4800" dirty="0">
                <a:solidFill>
                  <a:schemeClr val="accent5"/>
                </a:solidFill>
              </a:rPr>
              <a:t> de </a:t>
            </a:r>
            <a:r>
              <a:rPr lang="en-US" sz="4800" b="1" dirty="0" err="1">
                <a:solidFill>
                  <a:schemeClr val="accent5"/>
                </a:solidFill>
              </a:rPr>
              <a:t>toda</a:t>
            </a:r>
            <a:r>
              <a:rPr lang="en-US" sz="4800" dirty="0">
                <a:solidFill>
                  <a:schemeClr val="accent5"/>
                </a:solidFill>
              </a:rPr>
              <a:t> la </a:t>
            </a:r>
            <a:r>
              <a:rPr lang="en-US" sz="4800" dirty="0" err="1">
                <a:solidFill>
                  <a:schemeClr val="accent5"/>
                </a:solidFill>
              </a:rPr>
              <a:t>comunidad</a:t>
            </a:r>
            <a:r>
              <a:rPr lang="en-US" sz="4800" dirty="0">
                <a:solidFill>
                  <a:schemeClr val="accent5"/>
                </a:solidFill>
              </a:rPr>
              <a:t> escolar para </a:t>
            </a:r>
            <a:r>
              <a:rPr lang="en-US" sz="4800" dirty="0" err="1">
                <a:solidFill>
                  <a:schemeClr val="accent5"/>
                </a:solidFill>
              </a:rPr>
              <a:t>educar</a:t>
            </a:r>
            <a:r>
              <a:rPr lang="en-US" sz="4800" dirty="0">
                <a:solidFill>
                  <a:schemeClr val="accent5"/>
                </a:solidFill>
              </a:rPr>
              <a:t>, </a:t>
            </a:r>
            <a:r>
              <a:rPr lang="en-US" sz="4800" dirty="0" err="1">
                <a:solidFill>
                  <a:schemeClr val="accent5"/>
                </a:solidFill>
              </a:rPr>
              <a:t>sensibilizar</a:t>
            </a:r>
            <a:r>
              <a:rPr lang="en-US" sz="4800" dirty="0">
                <a:solidFill>
                  <a:schemeClr val="accent5"/>
                </a:solidFill>
              </a:rPr>
              <a:t> y </a:t>
            </a:r>
            <a:r>
              <a:rPr lang="en-US" sz="4800" dirty="0" err="1">
                <a:solidFill>
                  <a:schemeClr val="accent5"/>
                </a:solidFill>
              </a:rPr>
              <a:t>motivar</a:t>
            </a:r>
            <a:endParaRPr lang="en-US" sz="4800" dirty="0">
              <a:solidFill>
                <a:schemeClr val="accent5"/>
              </a:solidFill>
            </a:endParaRPr>
          </a:p>
          <a:p>
            <a:endParaRPr lang="en-US" sz="4800" dirty="0">
              <a:solidFill>
                <a:schemeClr val="accent5"/>
              </a:solidFill>
            </a:endParaRPr>
          </a:p>
          <a:p>
            <a:r>
              <a:rPr lang="en-US" sz="3200" dirty="0">
                <a:solidFill>
                  <a:schemeClr val="accent5"/>
                </a:solidFill>
              </a:rPr>
              <a:t>Francisco X. San Miguel Torres, </a:t>
            </a:r>
            <a:r>
              <a:rPr lang="en-US" sz="3200" dirty="0" err="1">
                <a:solidFill>
                  <a:schemeClr val="accent5"/>
                </a:solidFill>
              </a:rPr>
              <a:t>PhDC</a:t>
            </a:r>
            <a:endParaRPr lang="es-PR" sz="3200" dirty="0">
              <a:solidFill>
                <a:schemeClr val="accent5"/>
              </a:solidFill>
            </a:endParaRPr>
          </a:p>
        </p:txBody>
      </p:sp>
      <p:pic>
        <p:nvPicPr>
          <p:cNvPr id="5" name="Picture 4">
            <a:extLst>
              <a:ext uri="{FF2B5EF4-FFF2-40B4-BE49-F238E27FC236}">
                <a16:creationId xmlns:a16="http://schemas.microsoft.com/office/drawing/2014/main" id="{E1B65CCF-1827-7690-7ACC-6E77FFB2AE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171" y="311439"/>
            <a:ext cx="5274233" cy="3164540"/>
          </a:xfrm>
          <a:prstGeom prst="rect">
            <a:avLst/>
          </a:prstGeom>
        </p:spPr>
      </p:pic>
    </p:spTree>
    <p:extLst>
      <p:ext uri="{BB962C8B-B14F-4D97-AF65-F5344CB8AC3E}">
        <p14:creationId xmlns:p14="http://schemas.microsoft.com/office/powerpoint/2010/main" val="2182810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y does bullying occur video">
            <a:extLst>
              <a:ext uri="{FF2B5EF4-FFF2-40B4-BE49-F238E27FC236}">
                <a16:creationId xmlns:a16="http://schemas.microsoft.com/office/drawing/2014/main" id="{CCEE4056-9D71-B694-EB31-27703D099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872" y="1854490"/>
            <a:ext cx="7675927" cy="43177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5BCA382-534D-6887-6AB7-92175D20F46F}"/>
              </a:ext>
            </a:extLst>
          </p:cNvPr>
          <p:cNvSpPr/>
          <p:nvPr/>
        </p:nvSpPr>
        <p:spPr>
          <a:xfrm>
            <a:off x="1138911" y="509360"/>
            <a:ext cx="7464608" cy="1754326"/>
          </a:xfrm>
          <a:prstGeom prst="rect">
            <a:avLst/>
          </a:prstGeom>
          <a:noFill/>
        </p:spPr>
        <p:txBody>
          <a:bodyPr wrap="none" lIns="91440" tIns="45720" rIns="91440" bIns="45720">
            <a:spAutoFit/>
          </a:bodyPr>
          <a:lstStyle/>
          <a:p>
            <a:pPr algn="ctr"/>
            <a:r>
              <a:rPr lang="en-US"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Película</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corta</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explicando</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p>
          <a:p>
            <a:pPr algn="ctr"/>
            <a:r>
              <a:rPr lang="en-US"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el</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fenómeno</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social</a:t>
            </a:r>
          </a:p>
        </p:txBody>
      </p:sp>
      <p:pic>
        <p:nvPicPr>
          <p:cNvPr id="3" name="Picture 2">
            <a:extLst>
              <a:ext uri="{FF2B5EF4-FFF2-40B4-BE49-F238E27FC236}">
                <a16:creationId xmlns:a16="http://schemas.microsoft.com/office/drawing/2014/main" id="{4F7F4CD0-1758-FBCA-8485-2BDE0EAAF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4134111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Why does bullying occur?">
            <a:hlinkClick r:id="" action="ppaction://media"/>
            <a:extLst>
              <a:ext uri="{FF2B5EF4-FFF2-40B4-BE49-F238E27FC236}">
                <a16:creationId xmlns:a16="http://schemas.microsoft.com/office/drawing/2014/main" id="{F82F8F97-E06D-88A5-38B4-D03BF6C4E753}"/>
              </a:ext>
            </a:extLst>
          </p:cNvPr>
          <p:cNvPicPr>
            <a:picLocks noRot="1" noChangeAspect="1"/>
          </p:cNvPicPr>
          <p:nvPr>
            <a:videoFile r:link="rId1"/>
          </p:nvPr>
        </p:nvPicPr>
        <p:blipFill>
          <a:blip r:embed="rId3"/>
          <a:stretch>
            <a:fillRect/>
          </a:stretch>
        </p:blipFill>
        <p:spPr>
          <a:xfrm>
            <a:off x="973123" y="534575"/>
            <a:ext cx="10560874" cy="5966893"/>
          </a:xfrm>
          <a:prstGeom prst="rect">
            <a:avLst/>
          </a:prstGeom>
        </p:spPr>
      </p:pic>
    </p:spTree>
    <p:extLst>
      <p:ext uri="{BB962C8B-B14F-4D97-AF65-F5344CB8AC3E}">
        <p14:creationId xmlns:p14="http://schemas.microsoft.com/office/powerpoint/2010/main" val="101379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FE0C00-C1CE-E633-7486-A85298720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055"/>
            <a:ext cx="12192000" cy="6573889"/>
          </a:xfrm>
          <a:prstGeom prst="rect">
            <a:avLst/>
          </a:prstGeom>
        </p:spPr>
      </p:pic>
      <p:pic>
        <p:nvPicPr>
          <p:cNvPr id="5" name="Picture 4">
            <a:extLst>
              <a:ext uri="{FF2B5EF4-FFF2-40B4-BE49-F238E27FC236}">
                <a16:creationId xmlns:a16="http://schemas.microsoft.com/office/drawing/2014/main" id="{B925E7D6-7A3E-2D16-2093-2B1556B0C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2745020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B8DAD7-153E-0BDB-61C1-9AA9BFF8F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923" y="0"/>
            <a:ext cx="10710153" cy="6858000"/>
          </a:xfrm>
          <a:prstGeom prst="rect">
            <a:avLst/>
          </a:prstGeom>
        </p:spPr>
      </p:pic>
      <p:pic>
        <p:nvPicPr>
          <p:cNvPr id="5" name="Picture 4">
            <a:extLst>
              <a:ext uri="{FF2B5EF4-FFF2-40B4-BE49-F238E27FC236}">
                <a16:creationId xmlns:a16="http://schemas.microsoft.com/office/drawing/2014/main" id="{2181AFBF-E2A3-D008-2E8B-C85BDC41F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2235375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D58CF3-ADD9-F439-55A7-EFBB3AE0A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325" y="0"/>
            <a:ext cx="10115350" cy="6858000"/>
          </a:xfrm>
          <a:prstGeom prst="rect">
            <a:avLst/>
          </a:prstGeom>
        </p:spPr>
      </p:pic>
      <p:pic>
        <p:nvPicPr>
          <p:cNvPr id="6" name="Picture 5">
            <a:extLst>
              <a:ext uri="{FF2B5EF4-FFF2-40B4-BE49-F238E27FC236}">
                <a16:creationId xmlns:a16="http://schemas.microsoft.com/office/drawing/2014/main" id="{E0CC8D61-2D5D-4AE8-6D52-33348A5FCC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1573327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D10750-93A5-950C-F25C-2289B8D09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007" y="1080353"/>
            <a:ext cx="10796631" cy="5200635"/>
          </a:xfrm>
          <a:prstGeom prst="rect">
            <a:avLst/>
          </a:prstGeom>
        </p:spPr>
      </p:pic>
      <p:sp>
        <p:nvSpPr>
          <p:cNvPr id="4" name="Rectangle 3">
            <a:extLst>
              <a:ext uri="{FF2B5EF4-FFF2-40B4-BE49-F238E27FC236}">
                <a16:creationId xmlns:a16="http://schemas.microsoft.com/office/drawing/2014/main" id="{6ABBE6FF-EB51-C61C-47FB-5D07E75CF891}"/>
              </a:ext>
            </a:extLst>
          </p:cNvPr>
          <p:cNvSpPr/>
          <p:nvPr/>
        </p:nvSpPr>
        <p:spPr>
          <a:xfrm>
            <a:off x="1327794" y="216286"/>
            <a:ext cx="9315499"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Empathy with student, teacher…</a:t>
            </a:r>
          </a:p>
        </p:txBody>
      </p:sp>
      <p:sp>
        <p:nvSpPr>
          <p:cNvPr id="5" name="Rectangle 4">
            <a:extLst>
              <a:ext uri="{FF2B5EF4-FFF2-40B4-BE49-F238E27FC236}">
                <a16:creationId xmlns:a16="http://schemas.microsoft.com/office/drawing/2014/main" id="{A22C29DC-91CB-CC0C-B062-08A5180CFB09}"/>
              </a:ext>
            </a:extLst>
          </p:cNvPr>
          <p:cNvSpPr/>
          <p:nvPr/>
        </p:nvSpPr>
        <p:spPr>
          <a:xfrm>
            <a:off x="5319678" y="5450476"/>
            <a:ext cx="6080960"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How can we fix this?</a:t>
            </a:r>
          </a:p>
        </p:txBody>
      </p:sp>
      <p:pic>
        <p:nvPicPr>
          <p:cNvPr id="6" name="Picture 5">
            <a:extLst>
              <a:ext uri="{FF2B5EF4-FFF2-40B4-BE49-F238E27FC236}">
                <a16:creationId xmlns:a16="http://schemas.microsoft.com/office/drawing/2014/main" id="{9224127C-F3F1-535F-B8CC-6F3062217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2589824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C6CB7F-EC2C-7B05-B95E-78812EEDF110}"/>
              </a:ext>
            </a:extLst>
          </p:cNvPr>
          <p:cNvSpPr/>
          <p:nvPr/>
        </p:nvSpPr>
        <p:spPr>
          <a:xfrm rot="16200000">
            <a:off x="4832142" y="1105287"/>
            <a:ext cx="2108269" cy="4647426"/>
          </a:xfrm>
          <a:prstGeom prst="rect">
            <a:avLst/>
          </a:prstGeom>
          <a:solidFill>
            <a:schemeClr val="accent6">
              <a:lumMod val="20000"/>
              <a:lumOff val="80000"/>
            </a:schemeClr>
          </a:solidFill>
        </p:spPr>
        <p:txBody>
          <a:bodyPr wrap="none" lIns="91440" tIns="45720" rIns="91440" bIns="45720">
            <a:spAutoFit/>
          </a:bodyPr>
          <a:lstStyle/>
          <a:p>
            <a:pPr algn="ctr"/>
            <a:r>
              <a:rPr lang="en-US" sz="2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6</a:t>
            </a:r>
          </a:p>
        </p:txBody>
      </p:sp>
      <p:pic>
        <p:nvPicPr>
          <p:cNvPr id="4" name="Picture 3">
            <a:extLst>
              <a:ext uri="{FF2B5EF4-FFF2-40B4-BE49-F238E27FC236}">
                <a16:creationId xmlns:a16="http://schemas.microsoft.com/office/drawing/2014/main" id="{B5DFB0FD-954D-B798-A2B1-C939CCC25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80887" y="1778466"/>
            <a:ext cx="3603399" cy="3296873"/>
          </a:xfrm>
          <a:prstGeom prst="rect">
            <a:avLst/>
          </a:prstGeom>
        </p:spPr>
      </p:pic>
      <p:sp>
        <p:nvSpPr>
          <p:cNvPr id="5" name="Rectangle 4">
            <a:extLst>
              <a:ext uri="{FF2B5EF4-FFF2-40B4-BE49-F238E27FC236}">
                <a16:creationId xmlns:a16="http://schemas.microsoft.com/office/drawing/2014/main" id="{D7734421-8F10-4894-A497-0C8C90932409}"/>
              </a:ext>
            </a:extLst>
          </p:cNvPr>
          <p:cNvSpPr/>
          <p:nvPr/>
        </p:nvSpPr>
        <p:spPr>
          <a:xfrm>
            <a:off x="2583389" y="1216404"/>
            <a:ext cx="2819121" cy="923330"/>
          </a:xfrm>
          <a:prstGeom prst="rect">
            <a:avLst/>
          </a:prstGeom>
          <a:solidFill>
            <a:schemeClr val="accent1">
              <a:lumMod val="75000"/>
            </a:schemeClr>
          </a:solidFill>
        </p:spPr>
        <p:txBody>
          <a:bodyPr wrap="square" lIns="91440" tIns="45720" rIns="91440" bIns="45720">
            <a:spAutoFit/>
          </a:bodyPr>
          <a:lstStyle/>
          <a:p>
            <a:pPr algn="ctr"/>
            <a:r>
              <a:rPr lang="en-US" sz="5400" b="1" cap="none" spc="0" dirty="0">
                <a:ln w="12700">
                  <a:solidFill>
                    <a:schemeClr val="accent1"/>
                  </a:solidFill>
                  <a:prstDash val="solid"/>
                </a:ln>
                <a:solidFill>
                  <a:schemeClr val="bg1"/>
                </a:solidFill>
                <a:effectLst>
                  <a:outerShdw dist="38100" dir="2640000" algn="bl" rotWithShape="0">
                    <a:schemeClr val="accent1"/>
                  </a:outerShdw>
                </a:effectLst>
              </a:rPr>
              <a:t>TEACHER</a:t>
            </a:r>
          </a:p>
        </p:txBody>
      </p:sp>
      <p:pic>
        <p:nvPicPr>
          <p:cNvPr id="7" name="Picture 6">
            <a:extLst>
              <a:ext uri="{FF2B5EF4-FFF2-40B4-BE49-F238E27FC236}">
                <a16:creationId xmlns:a16="http://schemas.microsoft.com/office/drawing/2014/main" id="{FC2148E9-429D-DE05-CEEB-13B99B4F6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2741" y="2139734"/>
            <a:ext cx="2799072" cy="2379211"/>
          </a:xfrm>
          <a:prstGeom prst="rect">
            <a:avLst/>
          </a:prstGeom>
        </p:spPr>
      </p:pic>
      <p:sp>
        <p:nvSpPr>
          <p:cNvPr id="9" name="TextBox 8">
            <a:extLst>
              <a:ext uri="{FF2B5EF4-FFF2-40B4-BE49-F238E27FC236}">
                <a16:creationId xmlns:a16="http://schemas.microsoft.com/office/drawing/2014/main" id="{BEA4FCD0-A180-9BC0-3DC8-9FDCD5218E64}"/>
              </a:ext>
            </a:extLst>
          </p:cNvPr>
          <p:cNvSpPr txBox="1"/>
          <p:nvPr/>
        </p:nvSpPr>
        <p:spPr>
          <a:xfrm>
            <a:off x="9244668" y="4518945"/>
            <a:ext cx="2421410" cy="1446550"/>
          </a:xfrm>
          <a:prstGeom prst="rect">
            <a:avLst/>
          </a:prstGeom>
          <a:noFill/>
        </p:spPr>
        <p:txBody>
          <a:bodyPr wrap="square">
            <a:spAutoFit/>
          </a:bodyPr>
          <a:lstStyle/>
          <a:p>
            <a:pPr algn="ctr"/>
            <a:r>
              <a:rPr lang="en-US" sz="4400" b="1" dirty="0">
                <a:ln w="12700">
                  <a:solidFill>
                    <a:schemeClr val="accent1"/>
                  </a:solidFill>
                  <a:prstDash val="solid"/>
                </a:ln>
                <a:solidFill>
                  <a:schemeClr val="bg1"/>
                </a:solidFill>
                <a:effectLst>
                  <a:outerShdw dist="38100" dir="2640000" algn="bl" rotWithShape="0">
                    <a:schemeClr val="accent1"/>
                  </a:outerShdw>
                </a:effectLst>
              </a:rPr>
              <a:t>SAD STUDENT</a:t>
            </a:r>
            <a:endParaRPr lang="en-US" sz="4400" b="1" cap="none" spc="0" dirty="0">
              <a:ln w="12700">
                <a:solidFill>
                  <a:schemeClr val="accent1"/>
                </a:solidFill>
                <a:prstDash val="solid"/>
              </a:ln>
              <a:solidFill>
                <a:schemeClr val="bg1"/>
              </a:solidFill>
              <a:effectLst>
                <a:outerShdw dist="38100" dir="2640000" algn="bl" rotWithShape="0">
                  <a:schemeClr val="accent1"/>
                </a:outerShdw>
              </a:effectLst>
            </a:endParaRPr>
          </a:p>
        </p:txBody>
      </p:sp>
      <p:pic>
        <p:nvPicPr>
          <p:cNvPr id="10" name="Picture 9">
            <a:extLst>
              <a:ext uri="{FF2B5EF4-FFF2-40B4-BE49-F238E27FC236}">
                <a16:creationId xmlns:a16="http://schemas.microsoft.com/office/drawing/2014/main" id="{244EF61B-BE25-CC88-0375-7E3041D8E5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74" y="5965495"/>
            <a:ext cx="631696" cy="765799"/>
          </a:xfrm>
          <a:prstGeom prst="rect">
            <a:avLst/>
          </a:prstGeom>
        </p:spPr>
      </p:pic>
    </p:spTree>
    <p:extLst>
      <p:ext uri="{BB962C8B-B14F-4D97-AF65-F5344CB8AC3E}">
        <p14:creationId xmlns:p14="http://schemas.microsoft.com/office/powerpoint/2010/main" val="904097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18F711-BEA9-6A36-048C-39DD5969F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158" y="612396"/>
            <a:ext cx="10595789" cy="5629013"/>
          </a:xfrm>
          <a:prstGeom prst="rect">
            <a:avLst/>
          </a:prstGeom>
        </p:spPr>
      </p:pic>
      <p:pic>
        <p:nvPicPr>
          <p:cNvPr id="4" name="Picture 3">
            <a:extLst>
              <a:ext uri="{FF2B5EF4-FFF2-40B4-BE49-F238E27FC236}">
                <a16:creationId xmlns:a16="http://schemas.microsoft.com/office/drawing/2014/main" id="{5239E855-7917-1992-99D4-AD7E8D5FA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1725985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949D4F-AAB4-C2FE-A54B-18DC4F0AFF34}"/>
              </a:ext>
            </a:extLst>
          </p:cNvPr>
          <p:cNvSpPr/>
          <p:nvPr/>
        </p:nvSpPr>
        <p:spPr>
          <a:xfrm>
            <a:off x="2277716" y="2967335"/>
            <a:ext cx="7636579"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MORAL DISENGAGEMENT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243403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B423C8-8984-0F6A-7C9D-404E58BA8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901" y="7485"/>
            <a:ext cx="5587067" cy="6858000"/>
          </a:xfrm>
          <a:prstGeom prst="rect">
            <a:avLst/>
          </a:prstGeom>
        </p:spPr>
      </p:pic>
      <p:sp>
        <p:nvSpPr>
          <p:cNvPr id="4" name="Rectangle 3">
            <a:extLst>
              <a:ext uri="{FF2B5EF4-FFF2-40B4-BE49-F238E27FC236}">
                <a16:creationId xmlns:a16="http://schemas.microsoft.com/office/drawing/2014/main" id="{D46DC505-C8C0-B611-8CB6-ECE2167617ED}"/>
              </a:ext>
            </a:extLst>
          </p:cNvPr>
          <p:cNvSpPr/>
          <p:nvPr/>
        </p:nvSpPr>
        <p:spPr>
          <a:xfrm rot="16200000">
            <a:off x="-2959849" y="2974821"/>
            <a:ext cx="6843028"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PONGO EL FOCO EN MÍ</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6" name="Picture 5">
            <a:extLst>
              <a:ext uri="{FF2B5EF4-FFF2-40B4-BE49-F238E27FC236}">
                <a16:creationId xmlns:a16="http://schemas.microsoft.com/office/drawing/2014/main" id="{E3A53B6D-C7D9-E08B-1B50-B5C4D6991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1054" y="-83890"/>
            <a:ext cx="6920212" cy="7016691"/>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9CBBB5FC-4DA7-4D73-D798-02875A7CC632}"/>
                  </a:ext>
                </a:extLst>
              </p14:cNvPr>
              <p14:cNvContentPartPr/>
              <p14:nvPr/>
            </p14:nvContentPartPr>
            <p14:xfrm>
              <a:off x="6760348" y="3170576"/>
              <a:ext cx="5151960" cy="1645560"/>
            </p14:xfrm>
          </p:contentPart>
        </mc:Choice>
        <mc:Fallback xmlns="">
          <p:pic>
            <p:nvPicPr>
              <p:cNvPr id="7" name="Ink 6">
                <a:extLst>
                  <a:ext uri="{FF2B5EF4-FFF2-40B4-BE49-F238E27FC236}">
                    <a16:creationId xmlns:a16="http://schemas.microsoft.com/office/drawing/2014/main" id="{9CBBB5FC-4DA7-4D73-D798-02875A7CC632}"/>
                  </a:ext>
                </a:extLst>
              </p:cNvPr>
              <p:cNvPicPr/>
              <p:nvPr/>
            </p:nvPicPr>
            <p:blipFill>
              <a:blip r:embed="rId5"/>
              <a:stretch>
                <a:fillRect/>
              </a:stretch>
            </p:blipFill>
            <p:spPr>
              <a:xfrm>
                <a:off x="6754228" y="3164456"/>
                <a:ext cx="5164200" cy="1657800"/>
              </a:xfrm>
              <a:prstGeom prst="rect">
                <a:avLst/>
              </a:prstGeom>
            </p:spPr>
          </p:pic>
        </mc:Fallback>
      </mc:AlternateContent>
      <p:pic>
        <p:nvPicPr>
          <p:cNvPr id="8" name="Picture 7">
            <a:extLst>
              <a:ext uri="{FF2B5EF4-FFF2-40B4-BE49-F238E27FC236}">
                <a16:creationId xmlns:a16="http://schemas.microsoft.com/office/drawing/2014/main" id="{0FEA0B75-B725-D079-84B5-1835EC9E5F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0304" y="6092201"/>
            <a:ext cx="631696" cy="765799"/>
          </a:xfrm>
          <a:prstGeom prst="rect">
            <a:avLst/>
          </a:prstGeom>
        </p:spPr>
      </p:pic>
    </p:spTree>
    <p:extLst>
      <p:ext uri="{BB962C8B-B14F-4D97-AF65-F5344CB8AC3E}">
        <p14:creationId xmlns:p14="http://schemas.microsoft.com/office/powerpoint/2010/main" val="2445967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289F2-87BA-1876-6DA0-39D0CED02C46}"/>
              </a:ext>
            </a:extLst>
          </p:cNvPr>
          <p:cNvSpPr>
            <a:spLocks noGrp="1"/>
          </p:cNvSpPr>
          <p:nvPr>
            <p:ph type="title"/>
          </p:nvPr>
        </p:nvSpPr>
        <p:spPr/>
        <p:txBody>
          <a:bodyPr>
            <a:noAutofit/>
          </a:bodyPr>
          <a:lstStyle/>
          <a:p>
            <a:r>
              <a:rPr lang="en-US" sz="4800" b="1" dirty="0">
                <a:solidFill>
                  <a:schemeClr val="accent5"/>
                </a:solidFill>
              </a:rPr>
              <a:t>Bullying </a:t>
            </a:r>
            <a:r>
              <a:rPr lang="en-US" sz="4800" b="1" dirty="0" err="1">
                <a:solidFill>
                  <a:schemeClr val="accent5"/>
                </a:solidFill>
              </a:rPr>
              <a:t>Mitos</a:t>
            </a:r>
            <a:r>
              <a:rPr lang="en-US" sz="4800" b="1" dirty="0">
                <a:solidFill>
                  <a:schemeClr val="accent5"/>
                </a:solidFill>
              </a:rPr>
              <a:t> y la Falta de </a:t>
            </a:r>
            <a:r>
              <a:rPr lang="en-US" sz="4800" b="1" dirty="0" err="1">
                <a:solidFill>
                  <a:schemeClr val="accent5"/>
                </a:solidFill>
              </a:rPr>
              <a:t>Conocimiento</a:t>
            </a:r>
            <a:endParaRPr lang="es-PR" sz="4800" b="1" dirty="0">
              <a:solidFill>
                <a:schemeClr val="accent5"/>
              </a:solidFill>
            </a:endParaRPr>
          </a:p>
        </p:txBody>
      </p:sp>
      <p:sp>
        <p:nvSpPr>
          <p:cNvPr id="3" name="Content Placeholder 2">
            <a:extLst>
              <a:ext uri="{FF2B5EF4-FFF2-40B4-BE49-F238E27FC236}">
                <a16:creationId xmlns:a16="http://schemas.microsoft.com/office/drawing/2014/main" id="{BEEBD024-2535-AC78-7FDA-BC54E454FBB4}"/>
              </a:ext>
            </a:extLst>
          </p:cNvPr>
          <p:cNvSpPr>
            <a:spLocks noGrp="1"/>
          </p:cNvSpPr>
          <p:nvPr>
            <p:ph idx="1"/>
          </p:nvPr>
        </p:nvSpPr>
        <p:spPr/>
        <p:txBody>
          <a:bodyPr/>
          <a:lstStyle/>
          <a:p>
            <a:r>
              <a:rPr lang="en-US" b="1" dirty="0" err="1">
                <a:solidFill>
                  <a:schemeClr val="accent5"/>
                </a:solidFill>
              </a:rPr>
              <a:t>Eso</a:t>
            </a:r>
            <a:r>
              <a:rPr lang="en-US" b="1" dirty="0">
                <a:solidFill>
                  <a:schemeClr val="accent5"/>
                </a:solidFill>
              </a:rPr>
              <a:t> no </a:t>
            </a:r>
            <a:r>
              <a:rPr lang="en-US" b="1" dirty="0" err="1">
                <a:solidFill>
                  <a:schemeClr val="accent5"/>
                </a:solidFill>
              </a:rPr>
              <a:t>pasa</a:t>
            </a:r>
            <a:r>
              <a:rPr lang="en-US" b="1" dirty="0">
                <a:solidFill>
                  <a:schemeClr val="accent5"/>
                </a:solidFill>
              </a:rPr>
              <a:t> </a:t>
            </a:r>
            <a:r>
              <a:rPr lang="en-US" b="1" dirty="0" err="1">
                <a:solidFill>
                  <a:schemeClr val="accent5"/>
                </a:solidFill>
              </a:rPr>
              <a:t>aquí</a:t>
            </a:r>
            <a:endParaRPr lang="en-US" b="1" dirty="0">
              <a:solidFill>
                <a:schemeClr val="accent5"/>
              </a:solidFill>
            </a:endParaRPr>
          </a:p>
          <a:p>
            <a:r>
              <a:rPr lang="en-US" b="1" dirty="0">
                <a:solidFill>
                  <a:schemeClr val="accent5"/>
                </a:solidFill>
              </a:rPr>
              <a:t>En </a:t>
            </a:r>
            <a:r>
              <a:rPr lang="en-US" b="1" dirty="0" err="1">
                <a:solidFill>
                  <a:schemeClr val="accent5"/>
                </a:solidFill>
              </a:rPr>
              <a:t>esta</a:t>
            </a:r>
            <a:r>
              <a:rPr lang="en-US" b="1" dirty="0">
                <a:solidFill>
                  <a:schemeClr val="accent5"/>
                </a:solidFill>
              </a:rPr>
              <a:t> </a:t>
            </a:r>
            <a:r>
              <a:rPr lang="en-US" b="1" dirty="0" err="1">
                <a:solidFill>
                  <a:schemeClr val="accent5"/>
                </a:solidFill>
              </a:rPr>
              <a:t>escuela</a:t>
            </a:r>
            <a:r>
              <a:rPr lang="en-US" b="1" dirty="0">
                <a:solidFill>
                  <a:schemeClr val="accent5"/>
                </a:solidFill>
              </a:rPr>
              <a:t> no hay bullying</a:t>
            </a:r>
          </a:p>
          <a:p>
            <a:r>
              <a:rPr lang="en-US" b="1" dirty="0" err="1">
                <a:solidFill>
                  <a:schemeClr val="accent5"/>
                </a:solidFill>
              </a:rPr>
              <a:t>Eso</a:t>
            </a:r>
            <a:r>
              <a:rPr lang="en-US" b="1" dirty="0">
                <a:solidFill>
                  <a:schemeClr val="accent5"/>
                </a:solidFill>
              </a:rPr>
              <a:t> </a:t>
            </a:r>
            <a:r>
              <a:rPr lang="en-US" b="1" dirty="0" err="1">
                <a:solidFill>
                  <a:schemeClr val="accent5"/>
                </a:solidFill>
              </a:rPr>
              <a:t>te</a:t>
            </a:r>
            <a:r>
              <a:rPr lang="en-US" b="1" dirty="0">
                <a:solidFill>
                  <a:schemeClr val="accent5"/>
                </a:solidFill>
              </a:rPr>
              <a:t> </a:t>
            </a:r>
            <a:r>
              <a:rPr lang="en-US" b="1" dirty="0" err="1">
                <a:solidFill>
                  <a:schemeClr val="accent5"/>
                </a:solidFill>
              </a:rPr>
              <a:t>hace</a:t>
            </a:r>
            <a:r>
              <a:rPr lang="en-US" b="1" dirty="0">
                <a:solidFill>
                  <a:schemeClr val="accent5"/>
                </a:solidFill>
              </a:rPr>
              <a:t> </a:t>
            </a:r>
            <a:r>
              <a:rPr lang="en-US" b="1" dirty="0" err="1">
                <a:solidFill>
                  <a:schemeClr val="accent5"/>
                </a:solidFill>
              </a:rPr>
              <a:t>más</a:t>
            </a:r>
            <a:r>
              <a:rPr lang="en-US" b="1" dirty="0">
                <a:solidFill>
                  <a:schemeClr val="accent5"/>
                </a:solidFill>
              </a:rPr>
              <a:t> </a:t>
            </a:r>
            <a:r>
              <a:rPr lang="en-US" b="1" dirty="0" err="1">
                <a:solidFill>
                  <a:schemeClr val="accent5"/>
                </a:solidFill>
              </a:rPr>
              <a:t>fuerte</a:t>
            </a:r>
            <a:r>
              <a:rPr lang="en-US" b="1" dirty="0">
                <a:solidFill>
                  <a:schemeClr val="accent5"/>
                </a:solidFill>
              </a:rPr>
              <a:t>, hay que </a:t>
            </a:r>
            <a:r>
              <a:rPr lang="en-US" b="1" dirty="0" err="1">
                <a:solidFill>
                  <a:schemeClr val="accent5"/>
                </a:solidFill>
              </a:rPr>
              <a:t>desarrollar</a:t>
            </a:r>
            <a:r>
              <a:rPr lang="en-US" b="1" dirty="0">
                <a:solidFill>
                  <a:schemeClr val="accent5"/>
                </a:solidFill>
              </a:rPr>
              <a:t> </a:t>
            </a:r>
            <a:r>
              <a:rPr lang="en-US" b="1" dirty="0" err="1">
                <a:solidFill>
                  <a:schemeClr val="accent5"/>
                </a:solidFill>
              </a:rPr>
              <a:t>resilencia</a:t>
            </a:r>
            <a:endParaRPr lang="en-US" b="1" dirty="0">
              <a:solidFill>
                <a:schemeClr val="accent5"/>
              </a:solidFill>
            </a:endParaRPr>
          </a:p>
          <a:p>
            <a:r>
              <a:rPr lang="en-US" b="1" dirty="0" err="1">
                <a:solidFill>
                  <a:schemeClr val="accent5"/>
                </a:solidFill>
              </a:rPr>
              <a:t>Así</a:t>
            </a:r>
            <a:r>
              <a:rPr lang="en-US" b="1" dirty="0">
                <a:solidFill>
                  <a:schemeClr val="accent5"/>
                </a:solidFill>
              </a:rPr>
              <a:t> es </a:t>
            </a:r>
            <a:r>
              <a:rPr lang="en-US" b="1" dirty="0" err="1">
                <a:solidFill>
                  <a:schemeClr val="accent5"/>
                </a:solidFill>
              </a:rPr>
              <a:t>en</a:t>
            </a:r>
            <a:r>
              <a:rPr lang="en-US" b="1" dirty="0">
                <a:solidFill>
                  <a:schemeClr val="accent5"/>
                </a:solidFill>
              </a:rPr>
              <a:t> </a:t>
            </a:r>
            <a:r>
              <a:rPr lang="en-US" b="1" dirty="0" err="1">
                <a:solidFill>
                  <a:schemeClr val="accent5"/>
                </a:solidFill>
              </a:rPr>
              <a:t>todos</a:t>
            </a:r>
            <a:r>
              <a:rPr lang="en-US" b="1" dirty="0">
                <a:solidFill>
                  <a:schemeClr val="accent5"/>
                </a:solidFill>
              </a:rPr>
              <a:t> </a:t>
            </a:r>
            <a:r>
              <a:rPr lang="en-US" b="1" dirty="0" err="1">
                <a:solidFill>
                  <a:schemeClr val="accent5"/>
                </a:solidFill>
              </a:rPr>
              <a:t>lados</a:t>
            </a:r>
            <a:endParaRPr lang="en-US" b="1" dirty="0">
              <a:solidFill>
                <a:schemeClr val="accent5"/>
              </a:solidFill>
            </a:endParaRPr>
          </a:p>
          <a:p>
            <a:r>
              <a:rPr lang="en-US" b="1" dirty="0">
                <a:solidFill>
                  <a:schemeClr val="accent5"/>
                </a:solidFill>
              </a:rPr>
              <a:t>Es que </a:t>
            </a:r>
            <a:r>
              <a:rPr lang="en-US" b="1" dirty="0" err="1">
                <a:solidFill>
                  <a:schemeClr val="accent5"/>
                </a:solidFill>
              </a:rPr>
              <a:t>tu</a:t>
            </a:r>
            <a:r>
              <a:rPr lang="en-US" b="1" dirty="0">
                <a:solidFill>
                  <a:schemeClr val="accent5"/>
                </a:solidFill>
              </a:rPr>
              <a:t> </a:t>
            </a:r>
            <a:r>
              <a:rPr lang="en-US" b="1" dirty="0" err="1">
                <a:solidFill>
                  <a:schemeClr val="accent5"/>
                </a:solidFill>
              </a:rPr>
              <a:t>hijo</a:t>
            </a:r>
            <a:r>
              <a:rPr lang="en-US" b="1" dirty="0">
                <a:solidFill>
                  <a:schemeClr val="accent5"/>
                </a:solidFill>
              </a:rPr>
              <a:t> lo cuca</a:t>
            </a:r>
          </a:p>
          <a:p>
            <a:r>
              <a:rPr lang="en-US" b="1" dirty="0">
                <a:solidFill>
                  <a:schemeClr val="accent5"/>
                </a:solidFill>
              </a:rPr>
              <a:t>“¿Tú le has </a:t>
            </a:r>
            <a:r>
              <a:rPr lang="en-US" b="1" dirty="0" err="1">
                <a:solidFill>
                  <a:schemeClr val="accent5"/>
                </a:solidFill>
              </a:rPr>
              <a:t>dicho</a:t>
            </a:r>
            <a:r>
              <a:rPr lang="en-US" b="1" dirty="0">
                <a:solidFill>
                  <a:schemeClr val="accent5"/>
                </a:solidFill>
              </a:rPr>
              <a:t> que </a:t>
            </a:r>
            <a:r>
              <a:rPr lang="en-US" b="1" dirty="0" err="1">
                <a:solidFill>
                  <a:schemeClr val="accent5"/>
                </a:solidFill>
              </a:rPr>
              <a:t>eso</a:t>
            </a:r>
            <a:r>
              <a:rPr lang="en-US" b="1" dirty="0">
                <a:solidFill>
                  <a:schemeClr val="accent5"/>
                </a:solidFill>
              </a:rPr>
              <a:t> </a:t>
            </a:r>
            <a:r>
              <a:rPr lang="en-US" b="1" dirty="0" err="1">
                <a:solidFill>
                  <a:schemeClr val="accent5"/>
                </a:solidFill>
              </a:rPr>
              <a:t>te</a:t>
            </a:r>
            <a:r>
              <a:rPr lang="en-US" b="1" dirty="0">
                <a:solidFill>
                  <a:schemeClr val="accent5"/>
                </a:solidFill>
              </a:rPr>
              <a:t> </a:t>
            </a:r>
            <a:r>
              <a:rPr lang="en-US" b="1" dirty="0" err="1">
                <a:solidFill>
                  <a:schemeClr val="accent5"/>
                </a:solidFill>
              </a:rPr>
              <a:t>molesta</a:t>
            </a:r>
            <a:r>
              <a:rPr lang="en-US" b="1" dirty="0">
                <a:solidFill>
                  <a:schemeClr val="accent5"/>
                </a:solidFill>
              </a:rPr>
              <a:t>, que pare?”</a:t>
            </a:r>
          </a:p>
          <a:p>
            <a:r>
              <a:rPr lang="en-US" b="1" dirty="0">
                <a:solidFill>
                  <a:schemeClr val="accent5"/>
                </a:solidFill>
              </a:rPr>
              <a:t>Los </a:t>
            </a:r>
            <a:r>
              <a:rPr lang="en-US" b="1" dirty="0" err="1">
                <a:solidFill>
                  <a:schemeClr val="accent5"/>
                </a:solidFill>
              </a:rPr>
              <a:t>nenes</a:t>
            </a:r>
            <a:r>
              <a:rPr lang="en-US" b="1" dirty="0">
                <a:solidFill>
                  <a:schemeClr val="accent5"/>
                </a:solidFill>
              </a:rPr>
              <a:t> son </a:t>
            </a:r>
            <a:r>
              <a:rPr lang="en-US" b="1" dirty="0" err="1">
                <a:solidFill>
                  <a:schemeClr val="accent5"/>
                </a:solidFill>
              </a:rPr>
              <a:t>así</a:t>
            </a:r>
            <a:r>
              <a:rPr lang="en-US" b="1" dirty="0">
                <a:solidFill>
                  <a:schemeClr val="accent5"/>
                </a:solidFill>
              </a:rPr>
              <a:t>, se </a:t>
            </a:r>
            <a:r>
              <a:rPr lang="en-US" b="1" dirty="0" err="1">
                <a:solidFill>
                  <a:schemeClr val="accent5"/>
                </a:solidFill>
              </a:rPr>
              <a:t>pasa</a:t>
            </a:r>
            <a:r>
              <a:rPr lang="en-US" b="1" dirty="0">
                <a:solidFill>
                  <a:schemeClr val="accent5"/>
                </a:solidFill>
              </a:rPr>
              <a:t> </a:t>
            </a:r>
            <a:r>
              <a:rPr lang="en-US" b="1" dirty="0" err="1">
                <a:solidFill>
                  <a:schemeClr val="accent5"/>
                </a:solidFill>
              </a:rPr>
              <a:t>molestándose</a:t>
            </a:r>
            <a:endParaRPr lang="es-PR" b="1" dirty="0">
              <a:solidFill>
                <a:schemeClr val="accent5"/>
              </a:solidFill>
            </a:endParaRPr>
          </a:p>
        </p:txBody>
      </p:sp>
      <p:pic>
        <p:nvPicPr>
          <p:cNvPr id="4" name="Picture 3">
            <a:extLst>
              <a:ext uri="{FF2B5EF4-FFF2-40B4-BE49-F238E27FC236}">
                <a16:creationId xmlns:a16="http://schemas.microsoft.com/office/drawing/2014/main" id="{68FE2578-28D7-0BA5-0278-AC7DF91F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1297489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6CDA0A-19C8-5542-4789-F00ED7DD6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A45BDB20-BB72-A75A-8AA0-B4703B909530}"/>
              </a:ext>
            </a:extLst>
          </p:cNvPr>
          <p:cNvSpPr/>
          <p:nvPr/>
        </p:nvSpPr>
        <p:spPr>
          <a:xfrm>
            <a:off x="-101612" y="0"/>
            <a:ext cx="4547777"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r>
              <a:rPr lang="en-US" sz="40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Qué</a:t>
            </a: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40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puedo</a:t>
            </a: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40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hacer</a:t>
            </a: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pic>
        <p:nvPicPr>
          <p:cNvPr id="5" name="Picture 4">
            <a:extLst>
              <a:ext uri="{FF2B5EF4-FFF2-40B4-BE49-F238E27FC236}">
                <a16:creationId xmlns:a16="http://schemas.microsoft.com/office/drawing/2014/main" id="{97E20870-6E09-CE63-CC66-5B245A258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0304" y="6092201"/>
            <a:ext cx="631696" cy="765799"/>
          </a:xfrm>
          <a:prstGeom prst="rect">
            <a:avLst/>
          </a:prstGeom>
        </p:spPr>
      </p:pic>
    </p:spTree>
    <p:extLst>
      <p:ext uri="{BB962C8B-B14F-4D97-AF65-F5344CB8AC3E}">
        <p14:creationId xmlns:p14="http://schemas.microsoft.com/office/powerpoint/2010/main" val="2900176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63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F14E-9272-9681-42BF-85AFAF46AA02}"/>
              </a:ext>
            </a:extLst>
          </p:cNvPr>
          <p:cNvSpPr>
            <a:spLocks noGrp="1"/>
          </p:cNvSpPr>
          <p:nvPr>
            <p:ph type="title"/>
          </p:nvPr>
        </p:nvSpPr>
        <p:spPr>
          <a:xfrm>
            <a:off x="838200" y="365125"/>
            <a:ext cx="10515600" cy="736701"/>
          </a:xfrm>
        </p:spPr>
        <p:txBody>
          <a:bodyPr>
            <a:normAutofit/>
          </a:bodyPr>
          <a:lstStyle/>
          <a:p>
            <a:r>
              <a:rPr lang="en-US" b="1" dirty="0" err="1">
                <a:solidFill>
                  <a:schemeClr val="accent5">
                    <a:lumMod val="75000"/>
                  </a:schemeClr>
                </a:solidFill>
              </a:rPr>
              <a:t>Activa</a:t>
            </a:r>
            <a:r>
              <a:rPr lang="en-US" b="1" dirty="0">
                <a:solidFill>
                  <a:schemeClr val="accent5">
                    <a:lumMod val="75000"/>
                  </a:schemeClr>
                </a:solidFill>
              </a:rPr>
              <a:t> </a:t>
            </a:r>
            <a:r>
              <a:rPr lang="en-US" b="1" dirty="0" err="1">
                <a:solidFill>
                  <a:schemeClr val="accent5">
                    <a:lumMod val="75000"/>
                  </a:schemeClr>
                </a:solidFill>
              </a:rPr>
              <a:t>tu</a:t>
            </a:r>
            <a:r>
              <a:rPr lang="en-US" b="1" dirty="0">
                <a:solidFill>
                  <a:schemeClr val="accent5">
                    <a:lumMod val="75000"/>
                  </a:schemeClr>
                </a:solidFill>
              </a:rPr>
              <a:t> </a:t>
            </a:r>
            <a:r>
              <a:rPr lang="en-US" b="1" dirty="0" err="1">
                <a:solidFill>
                  <a:schemeClr val="accent5">
                    <a:lumMod val="75000"/>
                  </a:schemeClr>
                </a:solidFill>
              </a:rPr>
              <a:t>cuenta</a:t>
            </a:r>
            <a:r>
              <a:rPr lang="en-US" b="1" dirty="0">
                <a:solidFill>
                  <a:schemeClr val="accent5">
                    <a:lumMod val="75000"/>
                  </a:schemeClr>
                </a:solidFill>
              </a:rPr>
              <a:t> </a:t>
            </a:r>
            <a:r>
              <a:rPr lang="en-US" b="1" dirty="0" err="1">
                <a:solidFill>
                  <a:schemeClr val="accent5">
                    <a:lumMod val="75000"/>
                  </a:schemeClr>
                </a:solidFill>
              </a:rPr>
              <a:t>en</a:t>
            </a:r>
            <a:r>
              <a:rPr lang="en-US" b="1" dirty="0">
                <a:solidFill>
                  <a:schemeClr val="accent5">
                    <a:lumMod val="75000"/>
                  </a:schemeClr>
                </a:solidFill>
              </a:rPr>
              <a:t> Tik Tok e Instagram</a:t>
            </a:r>
            <a:endParaRPr lang="es-PR" b="1" dirty="0">
              <a:solidFill>
                <a:schemeClr val="accent5">
                  <a:lumMod val="75000"/>
                </a:schemeClr>
              </a:solidFill>
            </a:endParaRPr>
          </a:p>
        </p:txBody>
      </p:sp>
      <p:sp>
        <p:nvSpPr>
          <p:cNvPr id="3" name="Content Placeholder 2">
            <a:extLst>
              <a:ext uri="{FF2B5EF4-FFF2-40B4-BE49-F238E27FC236}">
                <a16:creationId xmlns:a16="http://schemas.microsoft.com/office/drawing/2014/main" id="{FEB908F2-5B52-39E6-94E9-0636C1C8FED7}"/>
              </a:ext>
            </a:extLst>
          </p:cNvPr>
          <p:cNvSpPr>
            <a:spLocks noGrp="1"/>
          </p:cNvSpPr>
          <p:nvPr>
            <p:ph sz="half" idx="1"/>
          </p:nvPr>
        </p:nvSpPr>
        <p:spPr>
          <a:xfrm>
            <a:off x="637563" y="1101825"/>
            <a:ext cx="5382237" cy="5525477"/>
          </a:xfrm>
        </p:spPr>
        <p:txBody>
          <a:bodyPr>
            <a:normAutofit/>
          </a:bodyPr>
          <a:lstStyle/>
          <a:p>
            <a:r>
              <a:rPr lang="en-US" dirty="0"/>
              <a:t>Para </a:t>
            </a:r>
            <a:r>
              <a:rPr lang="en-US" dirty="0" err="1"/>
              <a:t>hablar</a:t>
            </a:r>
            <a:r>
              <a:rPr lang="en-US" dirty="0"/>
              <a:t> </a:t>
            </a:r>
            <a:r>
              <a:rPr lang="en-US" dirty="0" err="1"/>
              <a:t>el</a:t>
            </a:r>
            <a:r>
              <a:rPr lang="en-US" dirty="0"/>
              <a:t> </a:t>
            </a:r>
            <a:r>
              <a:rPr lang="en-US" dirty="0" err="1"/>
              <a:t>mismo</a:t>
            </a:r>
            <a:r>
              <a:rPr lang="en-US" dirty="0"/>
              <a:t> </a:t>
            </a:r>
            <a:r>
              <a:rPr lang="en-US" dirty="0" err="1"/>
              <a:t>idioma</a:t>
            </a:r>
            <a:endParaRPr lang="en-US" dirty="0"/>
          </a:p>
          <a:p>
            <a:r>
              <a:rPr lang="en-US" dirty="0"/>
              <a:t>“Family Bonding”</a:t>
            </a:r>
          </a:p>
          <a:p>
            <a:r>
              <a:rPr lang="en-US" dirty="0"/>
              <a:t>Tu </a:t>
            </a:r>
            <a:r>
              <a:rPr lang="en-US" dirty="0" err="1"/>
              <a:t>hijo</a:t>
            </a:r>
            <a:r>
              <a:rPr lang="en-US" dirty="0"/>
              <a:t> </a:t>
            </a:r>
            <a:r>
              <a:rPr lang="en-US" dirty="0" err="1"/>
              <a:t>puede</a:t>
            </a:r>
            <a:r>
              <a:rPr lang="en-US" dirty="0"/>
              <a:t> </a:t>
            </a:r>
            <a:r>
              <a:rPr lang="en-US" dirty="0" err="1"/>
              <a:t>bloquearte</a:t>
            </a:r>
            <a:r>
              <a:rPr lang="en-US" dirty="0"/>
              <a:t> de </a:t>
            </a:r>
            <a:r>
              <a:rPr lang="en-US" dirty="0" err="1"/>
              <a:t>comentarios</a:t>
            </a:r>
            <a:r>
              <a:rPr lang="en-US" dirty="0"/>
              <a:t> de </a:t>
            </a:r>
            <a:r>
              <a:rPr lang="en-US" dirty="0" err="1"/>
              <a:t>otros</a:t>
            </a:r>
            <a:r>
              <a:rPr lang="en-US" dirty="0"/>
              <a:t> (</a:t>
            </a:r>
            <a:r>
              <a:rPr lang="en-US" dirty="0" err="1"/>
              <a:t>confidencialidad</a:t>
            </a:r>
            <a:r>
              <a:rPr lang="en-US" dirty="0"/>
              <a:t>)</a:t>
            </a:r>
          </a:p>
          <a:p>
            <a:r>
              <a:rPr lang="en-US" dirty="0" err="1"/>
              <a:t>Conocer</a:t>
            </a:r>
            <a:r>
              <a:rPr lang="en-US" dirty="0"/>
              <a:t> </a:t>
            </a:r>
            <a:r>
              <a:rPr lang="en-US" dirty="0" err="1"/>
              <a:t>restricciones</a:t>
            </a:r>
            <a:r>
              <a:rPr lang="en-US" dirty="0"/>
              <a:t> y </a:t>
            </a:r>
            <a:r>
              <a:rPr lang="en-US" dirty="0" err="1"/>
              <a:t>opciones</a:t>
            </a:r>
            <a:r>
              <a:rPr lang="en-US" dirty="0"/>
              <a:t> (</a:t>
            </a:r>
            <a:r>
              <a:rPr lang="en-US" dirty="0" err="1"/>
              <a:t>negociar</a:t>
            </a:r>
            <a:r>
              <a:rPr lang="en-US" dirty="0"/>
              <a:t> con </a:t>
            </a:r>
            <a:r>
              <a:rPr lang="en-US" dirty="0" err="1"/>
              <a:t>ellos</a:t>
            </a:r>
            <a:r>
              <a:rPr lang="en-US" dirty="0"/>
              <a:t>)</a:t>
            </a:r>
          </a:p>
          <a:p>
            <a:r>
              <a:rPr lang="en-US" dirty="0" err="1"/>
              <a:t>Ej</a:t>
            </a:r>
            <a:r>
              <a:rPr lang="en-US" dirty="0"/>
              <a:t>. Quiet mode luego 9 pm</a:t>
            </a:r>
          </a:p>
          <a:p>
            <a:r>
              <a:rPr lang="en-US" dirty="0" err="1"/>
              <a:t>Usa</a:t>
            </a:r>
            <a:r>
              <a:rPr lang="en-US" dirty="0"/>
              <a:t> TODOS </a:t>
            </a:r>
            <a:r>
              <a:rPr lang="en-US" dirty="0" err="1"/>
              <a:t>los</a:t>
            </a:r>
            <a:r>
              <a:rPr lang="en-US" dirty="0"/>
              <a:t> APPS que </a:t>
            </a:r>
            <a:r>
              <a:rPr lang="en-US" dirty="0" err="1"/>
              <a:t>usan</a:t>
            </a:r>
            <a:endParaRPr lang="en-US" dirty="0"/>
          </a:p>
          <a:p>
            <a:r>
              <a:rPr lang="en-US" dirty="0" err="1"/>
              <a:t>SnapChat</a:t>
            </a:r>
            <a:r>
              <a:rPr lang="en-US" dirty="0"/>
              <a:t> – </a:t>
            </a:r>
            <a:r>
              <a:rPr lang="en-US" dirty="0" err="1"/>
              <a:t>opción</a:t>
            </a:r>
            <a:r>
              <a:rPr lang="en-US" dirty="0"/>
              <a:t> que no </a:t>
            </a:r>
            <a:r>
              <a:rPr lang="en-US" dirty="0" err="1"/>
              <a:t>puedes</a:t>
            </a:r>
            <a:r>
              <a:rPr lang="en-US" dirty="0"/>
              <a:t> </a:t>
            </a:r>
            <a:r>
              <a:rPr lang="en-US" dirty="0" err="1"/>
              <a:t>ver</a:t>
            </a:r>
            <a:r>
              <a:rPr lang="en-US" dirty="0"/>
              <a:t> </a:t>
            </a:r>
            <a:r>
              <a:rPr lang="en-US" dirty="0" err="1"/>
              <a:t>mensajes</a:t>
            </a:r>
            <a:r>
              <a:rPr lang="en-US" dirty="0"/>
              <a:t> </a:t>
            </a:r>
            <a:r>
              <a:rPr lang="en-US" dirty="0" err="1"/>
              <a:t>pero</a:t>
            </a:r>
            <a:r>
              <a:rPr lang="en-US" dirty="0"/>
              <a:t> </a:t>
            </a:r>
            <a:r>
              <a:rPr lang="en-US" dirty="0" err="1"/>
              <a:t>sí</a:t>
            </a:r>
            <a:r>
              <a:rPr lang="en-US" dirty="0"/>
              <a:t> </a:t>
            </a:r>
            <a:r>
              <a:rPr lang="en-US" dirty="0" err="1"/>
              <a:t>quienes</a:t>
            </a:r>
            <a:r>
              <a:rPr lang="en-US" dirty="0"/>
              <a:t> son </a:t>
            </a:r>
            <a:r>
              <a:rPr lang="en-US" dirty="0" err="1"/>
              <a:t>los</a:t>
            </a:r>
            <a:r>
              <a:rPr lang="en-US" dirty="0"/>
              <a:t> amigos de sus </a:t>
            </a:r>
            <a:r>
              <a:rPr lang="en-US" dirty="0" err="1"/>
              <a:t>hijos</a:t>
            </a:r>
            <a:endParaRPr lang="en-US" dirty="0"/>
          </a:p>
          <a:p>
            <a:endParaRPr lang="en-US" dirty="0"/>
          </a:p>
          <a:p>
            <a:endParaRPr lang="en-US" dirty="0"/>
          </a:p>
          <a:p>
            <a:endParaRPr lang="es-PR" dirty="0"/>
          </a:p>
        </p:txBody>
      </p:sp>
      <p:sp>
        <p:nvSpPr>
          <p:cNvPr id="4" name="Content Placeholder 3">
            <a:extLst>
              <a:ext uri="{FF2B5EF4-FFF2-40B4-BE49-F238E27FC236}">
                <a16:creationId xmlns:a16="http://schemas.microsoft.com/office/drawing/2014/main" id="{7ACC070D-04F0-6D9C-51E6-A14C1FC3AFCD}"/>
              </a:ext>
            </a:extLst>
          </p:cNvPr>
          <p:cNvSpPr>
            <a:spLocks noGrp="1"/>
          </p:cNvSpPr>
          <p:nvPr>
            <p:ph sz="half" idx="2"/>
          </p:nvPr>
        </p:nvSpPr>
        <p:spPr>
          <a:xfrm>
            <a:off x="6019799" y="1560352"/>
            <a:ext cx="5741565" cy="5066950"/>
          </a:xfrm>
        </p:spPr>
        <p:txBody>
          <a:bodyPr>
            <a:normAutofit/>
          </a:bodyPr>
          <a:lstStyle/>
          <a:p>
            <a:r>
              <a:rPr lang="en-US" dirty="0" err="1"/>
              <a:t>Piensa</a:t>
            </a:r>
            <a:r>
              <a:rPr lang="en-US" dirty="0"/>
              <a:t> antes de </a:t>
            </a:r>
            <a:r>
              <a:rPr lang="en-US" sz="3200" b="1" dirty="0">
                <a:solidFill>
                  <a:schemeClr val="bg1"/>
                </a:solidFill>
                <a:highlight>
                  <a:srgbClr val="00FF00"/>
                </a:highlight>
              </a:rPr>
              <a:t>SEND</a:t>
            </a:r>
          </a:p>
          <a:p>
            <a:r>
              <a:rPr lang="en-US" sz="2400" b="1" dirty="0">
                <a:solidFill>
                  <a:srgbClr val="FF0000"/>
                </a:solidFill>
                <a:highlight>
                  <a:srgbClr val="00FF00"/>
                </a:highlight>
              </a:rPr>
              <a:t>No lo envies</a:t>
            </a:r>
          </a:p>
          <a:p>
            <a:r>
              <a:rPr lang="en-US" sz="2400" b="1" dirty="0" err="1">
                <a:solidFill>
                  <a:srgbClr val="FF0000"/>
                </a:solidFill>
                <a:highlight>
                  <a:srgbClr val="00FF00"/>
                </a:highlight>
              </a:rPr>
              <a:t>Refrasea</a:t>
            </a:r>
            <a:r>
              <a:rPr lang="en-US" sz="2400" b="1" dirty="0">
                <a:solidFill>
                  <a:srgbClr val="FF0000"/>
                </a:solidFill>
                <a:highlight>
                  <a:srgbClr val="00FF00"/>
                </a:highlight>
              </a:rPr>
              <a:t> </a:t>
            </a:r>
            <a:r>
              <a:rPr lang="en-US" sz="2400" b="1" dirty="0" err="1">
                <a:solidFill>
                  <a:srgbClr val="FF0000"/>
                </a:solidFill>
                <a:highlight>
                  <a:srgbClr val="00FF00"/>
                </a:highlight>
              </a:rPr>
              <a:t>el</a:t>
            </a:r>
            <a:r>
              <a:rPr lang="en-US" sz="2400" b="1" dirty="0">
                <a:solidFill>
                  <a:srgbClr val="FF0000"/>
                </a:solidFill>
                <a:highlight>
                  <a:srgbClr val="00FF00"/>
                </a:highlight>
              </a:rPr>
              <a:t> </a:t>
            </a:r>
            <a:r>
              <a:rPr lang="en-US" sz="2400" b="1" dirty="0" err="1">
                <a:solidFill>
                  <a:srgbClr val="FF0000"/>
                </a:solidFill>
                <a:highlight>
                  <a:srgbClr val="00FF00"/>
                </a:highlight>
              </a:rPr>
              <a:t>mensaje</a:t>
            </a:r>
            <a:endParaRPr lang="en-US" sz="2400" b="1" dirty="0">
              <a:solidFill>
                <a:srgbClr val="FF0000"/>
              </a:solidFill>
              <a:highlight>
                <a:srgbClr val="00FF00"/>
              </a:highlight>
            </a:endParaRPr>
          </a:p>
          <a:p>
            <a:r>
              <a:rPr lang="en-US" sz="2400" b="1" dirty="0" err="1">
                <a:solidFill>
                  <a:srgbClr val="FF0000"/>
                </a:solidFill>
                <a:highlight>
                  <a:srgbClr val="00FF00"/>
                </a:highlight>
              </a:rPr>
              <a:t>Bloquea</a:t>
            </a:r>
            <a:r>
              <a:rPr lang="en-US" sz="2400" b="1" dirty="0">
                <a:solidFill>
                  <a:srgbClr val="FF0000"/>
                </a:solidFill>
                <a:highlight>
                  <a:srgbClr val="00FF00"/>
                </a:highlight>
              </a:rPr>
              <a:t> al “Sender”</a:t>
            </a:r>
          </a:p>
          <a:p>
            <a:r>
              <a:rPr lang="en-US" sz="2400" b="1" dirty="0" err="1">
                <a:solidFill>
                  <a:srgbClr val="FF0000"/>
                </a:solidFill>
                <a:highlight>
                  <a:srgbClr val="00FF00"/>
                </a:highlight>
              </a:rPr>
              <a:t>Reporta</a:t>
            </a:r>
            <a:r>
              <a:rPr lang="en-US" sz="2400" b="1" dirty="0">
                <a:solidFill>
                  <a:srgbClr val="FF0000"/>
                </a:solidFill>
                <a:highlight>
                  <a:srgbClr val="00FF00"/>
                </a:highlight>
              </a:rPr>
              <a:t> al “Sender”</a:t>
            </a:r>
          </a:p>
          <a:p>
            <a:r>
              <a:rPr lang="en-US" sz="2400" b="1" dirty="0" err="1">
                <a:solidFill>
                  <a:srgbClr val="FF0000"/>
                </a:solidFill>
                <a:highlight>
                  <a:srgbClr val="00FF00"/>
                </a:highlight>
              </a:rPr>
              <a:t>Reporta</a:t>
            </a:r>
            <a:r>
              <a:rPr lang="en-US" sz="2400" b="1" dirty="0">
                <a:solidFill>
                  <a:srgbClr val="FF0000"/>
                </a:solidFill>
                <a:highlight>
                  <a:srgbClr val="00FF00"/>
                </a:highlight>
              </a:rPr>
              <a:t> la </a:t>
            </a:r>
            <a:r>
              <a:rPr lang="en-US" sz="2400" b="1" dirty="0" err="1">
                <a:solidFill>
                  <a:srgbClr val="FF0000"/>
                </a:solidFill>
                <a:highlight>
                  <a:srgbClr val="00FF00"/>
                </a:highlight>
              </a:rPr>
              <a:t>comunicación</a:t>
            </a:r>
            <a:r>
              <a:rPr lang="en-US" sz="2400" b="1" dirty="0">
                <a:solidFill>
                  <a:srgbClr val="FF0000"/>
                </a:solidFill>
                <a:highlight>
                  <a:srgbClr val="00FF00"/>
                </a:highlight>
              </a:rPr>
              <a:t> </a:t>
            </a:r>
            <a:r>
              <a:rPr lang="en-US" sz="2400" b="1" dirty="0" err="1">
                <a:solidFill>
                  <a:srgbClr val="FF0000"/>
                </a:solidFill>
                <a:highlight>
                  <a:srgbClr val="00FF00"/>
                </a:highlight>
              </a:rPr>
              <a:t>específica</a:t>
            </a:r>
            <a:endParaRPr lang="en-US" sz="2400" b="1" dirty="0">
              <a:solidFill>
                <a:srgbClr val="FF0000"/>
              </a:solidFill>
              <a:highlight>
                <a:srgbClr val="00FF00"/>
              </a:highlight>
            </a:endParaRPr>
          </a:p>
          <a:p>
            <a:r>
              <a:rPr lang="en-US" sz="2400" b="1" dirty="0">
                <a:solidFill>
                  <a:srgbClr val="FF0000"/>
                </a:solidFill>
                <a:highlight>
                  <a:srgbClr val="00FF00"/>
                </a:highlight>
              </a:rPr>
              <a:t>Tik Tok </a:t>
            </a:r>
            <a:r>
              <a:rPr lang="en-US" sz="2400" dirty="0">
                <a:solidFill>
                  <a:srgbClr val="FF0000"/>
                </a:solidFill>
                <a:highlight>
                  <a:srgbClr val="00FF00"/>
                </a:highlight>
              </a:rPr>
              <a:t>bajo </a:t>
            </a:r>
            <a:r>
              <a:rPr lang="en-US" sz="2400" i="1" dirty="0">
                <a:solidFill>
                  <a:srgbClr val="FF0000"/>
                </a:solidFill>
                <a:highlight>
                  <a:srgbClr val="00FF00"/>
                </a:highlight>
              </a:rPr>
              <a:t>Family (Guardian) Safety Mode &amp; Screentime &amp; Family Pairing</a:t>
            </a:r>
            <a:endParaRPr lang="en-US" sz="2400" dirty="0">
              <a:solidFill>
                <a:srgbClr val="FF0000"/>
              </a:solidFill>
              <a:highlight>
                <a:srgbClr val="00FF00"/>
              </a:highlight>
            </a:endParaRPr>
          </a:p>
          <a:p>
            <a:r>
              <a:rPr lang="en-US" sz="2400" b="1" dirty="0" err="1">
                <a:highlight>
                  <a:srgbClr val="00FF00"/>
                </a:highlight>
              </a:rPr>
              <a:t>Oportunidad</a:t>
            </a:r>
            <a:r>
              <a:rPr lang="en-US" sz="2400" b="1" dirty="0">
                <a:highlight>
                  <a:srgbClr val="00FF00"/>
                </a:highlight>
              </a:rPr>
              <a:t> de </a:t>
            </a:r>
            <a:r>
              <a:rPr lang="en-US" sz="2400" b="1" dirty="0" err="1">
                <a:highlight>
                  <a:srgbClr val="00FF00"/>
                </a:highlight>
              </a:rPr>
              <a:t>presentar</a:t>
            </a:r>
            <a:r>
              <a:rPr lang="en-US" sz="2400" b="1" dirty="0">
                <a:highlight>
                  <a:srgbClr val="00FF00"/>
                </a:highlight>
              </a:rPr>
              <a:t> </a:t>
            </a:r>
            <a:r>
              <a:rPr lang="en-US" sz="2400" b="1" dirty="0" err="1">
                <a:highlight>
                  <a:srgbClr val="00FF00"/>
                </a:highlight>
              </a:rPr>
              <a:t>cómo</a:t>
            </a:r>
            <a:r>
              <a:rPr lang="en-US" sz="2400" b="1" dirty="0">
                <a:highlight>
                  <a:srgbClr val="00FF00"/>
                </a:highlight>
              </a:rPr>
              <a:t> has </a:t>
            </a:r>
            <a:r>
              <a:rPr lang="en-US" sz="2400" b="1" dirty="0" err="1">
                <a:highlight>
                  <a:srgbClr val="00FF00"/>
                </a:highlight>
              </a:rPr>
              <a:t>sido</a:t>
            </a:r>
            <a:r>
              <a:rPr lang="en-US" sz="2400" b="1" dirty="0">
                <a:highlight>
                  <a:srgbClr val="00FF00"/>
                </a:highlight>
              </a:rPr>
              <a:t> </a:t>
            </a:r>
            <a:r>
              <a:rPr lang="en-US" sz="2400" b="1" dirty="0" err="1">
                <a:highlight>
                  <a:srgbClr val="00FF00"/>
                </a:highlight>
              </a:rPr>
              <a:t>acosado</a:t>
            </a:r>
            <a:endParaRPr lang="en-US" sz="2400" b="1" dirty="0">
              <a:highlight>
                <a:srgbClr val="00FF00"/>
              </a:highlight>
            </a:endParaRPr>
          </a:p>
          <a:p>
            <a:r>
              <a:rPr lang="en-US" sz="2400" b="1" dirty="0">
                <a:highlight>
                  <a:srgbClr val="00FF00"/>
                </a:highlight>
              </a:rPr>
              <a:t>Instagram Parental Guide &amp; Family Center</a:t>
            </a:r>
          </a:p>
          <a:p>
            <a:endParaRPr lang="en-US" sz="3200" b="1" dirty="0">
              <a:solidFill>
                <a:schemeClr val="bg1"/>
              </a:solidFill>
              <a:highlight>
                <a:srgbClr val="00FF00"/>
              </a:highlight>
            </a:endParaRPr>
          </a:p>
          <a:p>
            <a:endParaRPr lang="es-PR" sz="2400" dirty="0">
              <a:highlight>
                <a:srgbClr val="00FF00"/>
              </a:highlight>
            </a:endParaRPr>
          </a:p>
        </p:txBody>
      </p:sp>
      <p:pic>
        <p:nvPicPr>
          <p:cNvPr id="4100" name="Picture 4" descr="Snapchat Vs Instagram Vs TikTok: Which Should You Use For A Gen-Z Audience">
            <a:extLst>
              <a:ext uri="{FF2B5EF4-FFF2-40B4-BE49-F238E27FC236}">
                <a16:creationId xmlns:a16="http://schemas.microsoft.com/office/drawing/2014/main" id="{C2E66821-6A63-9977-3EDE-42AF70E9D6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6063" y="365125"/>
            <a:ext cx="1848374" cy="10397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F369EAA-9CCD-3301-EE3E-050772066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0697" y="6017019"/>
            <a:ext cx="631696" cy="765799"/>
          </a:xfrm>
          <a:prstGeom prst="rect">
            <a:avLst/>
          </a:prstGeom>
        </p:spPr>
      </p:pic>
    </p:spTree>
    <p:extLst>
      <p:ext uri="{BB962C8B-B14F-4D97-AF65-F5344CB8AC3E}">
        <p14:creationId xmlns:p14="http://schemas.microsoft.com/office/powerpoint/2010/main" val="990959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E104A-01FD-E1A2-F612-1F96A43D4FF4}"/>
              </a:ext>
            </a:extLst>
          </p:cNvPr>
          <p:cNvSpPr>
            <a:spLocks noGrp="1"/>
          </p:cNvSpPr>
          <p:nvPr>
            <p:ph type="title"/>
          </p:nvPr>
        </p:nvSpPr>
        <p:spPr>
          <a:xfrm>
            <a:off x="838200" y="365126"/>
            <a:ext cx="10515600" cy="708666"/>
          </a:xfrm>
        </p:spPr>
        <p:txBody>
          <a:bodyPr/>
          <a:lstStyle/>
          <a:p>
            <a:r>
              <a:rPr lang="en-US" b="1" dirty="0">
                <a:solidFill>
                  <a:schemeClr val="accent1"/>
                </a:solidFill>
              </a:rPr>
              <a:t>Social Media Family Center y ACCIÓN</a:t>
            </a:r>
            <a:endParaRPr lang="es-PR" b="1" dirty="0">
              <a:solidFill>
                <a:schemeClr val="accent1"/>
              </a:solidFill>
            </a:endParaRPr>
          </a:p>
        </p:txBody>
      </p:sp>
      <p:sp>
        <p:nvSpPr>
          <p:cNvPr id="3" name="Content Placeholder 2">
            <a:extLst>
              <a:ext uri="{FF2B5EF4-FFF2-40B4-BE49-F238E27FC236}">
                <a16:creationId xmlns:a16="http://schemas.microsoft.com/office/drawing/2014/main" id="{C40466EC-6E0C-4861-3A0F-52168057D307}"/>
              </a:ext>
            </a:extLst>
          </p:cNvPr>
          <p:cNvSpPr>
            <a:spLocks noGrp="1"/>
          </p:cNvSpPr>
          <p:nvPr>
            <p:ph sz="half" idx="1"/>
          </p:nvPr>
        </p:nvSpPr>
        <p:spPr>
          <a:xfrm>
            <a:off x="838200" y="1426128"/>
            <a:ext cx="5181600" cy="4750835"/>
          </a:xfrm>
        </p:spPr>
        <p:txBody>
          <a:bodyPr>
            <a:normAutofit/>
          </a:bodyPr>
          <a:lstStyle/>
          <a:p>
            <a:r>
              <a:rPr lang="en-US" dirty="0" err="1"/>
              <a:t>Herramienta</a:t>
            </a:r>
            <a:r>
              <a:rPr lang="en-US" dirty="0"/>
              <a:t> para padres para </a:t>
            </a:r>
            <a:r>
              <a:rPr lang="en-US" dirty="0" err="1"/>
              <a:t>controlar</a:t>
            </a:r>
            <a:r>
              <a:rPr lang="en-US" dirty="0"/>
              <a:t> </a:t>
            </a:r>
            <a:r>
              <a:rPr lang="en-US" dirty="0" err="1"/>
              <a:t>tiempo</a:t>
            </a:r>
            <a:r>
              <a:rPr lang="en-US" dirty="0"/>
              <a:t> de </a:t>
            </a:r>
            <a:r>
              <a:rPr lang="en-US" dirty="0" err="1"/>
              <a:t>utilización</a:t>
            </a:r>
            <a:endParaRPr lang="en-US" dirty="0"/>
          </a:p>
          <a:p>
            <a:r>
              <a:rPr lang="en-US" dirty="0" err="1"/>
              <a:t>Recobrar</a:t>
            </a:r>
            <a:r>
              <a:rPr lang="en-US" dirty="0"/>
              <a:t> </a:t>
            </a:r>
            <a:r>
              <a:rPr lang="en-US" dirty="0" err="1"/>
              <a:t>confianza</a:t>
            </a:r>
            <a:endParaRPr lang="en-US" dirty="0"/>
          </a:p>
          <a:p>
            <a:r>
              <a:rPr lang="en-US" dirty="0"/>
              <a:t>Saber </a:t>
            </a:r>
            <a:r>
              <a:rPr lang="en-US" dirty="0" err="1"/>
              <a:t>qué</a:t>
            </a:r>
            <a:r>
              <a:rPr lang="en-US" dirty="0"/>
              <a:t> </a:t>
            </a:r>
            <a:r>
              <a:rPr lang="en-US" dirty="0" err="1"/>
              <a:t>hacen</a:t>
            </a:r>
            <a:r>
              <a:rPr lang="en-US" dirty="0"/>
              <a:t> </a:t>
            </a:r>
            <a:r>
              <a:rPr lang="en-US" sz="2400" dirty="0"/>
              <a:t>(</a:t>
            </a:r>
            <a:r>
              <a:rPr lang="en-US" sz="2400" dirty="0" err="1"/>
              <a:t>conocerlos</a:t>
            </a:r>
            <a:r>
              <a:rPr lang="en-US" sz="2400" dirty="0"/>
              <a:t>)</a:t>
            </a:r>
          </a:p>
          <a:p>
            <a:r>
              <a:rPr lang="en-US" sz="2400" dirty="0" err="1"/>
              <a:t>Oportunidad</a:t>
            </a:r>
            <a:r>
              <a:rPr lang="en-US" sz="2400" dirty="0"/>
              <a:t> de “</a:t>
            </a:r>
            <a:r>
              <a:rPr lang="en-US" sz="2400" b="1" dirty="0">
                <a:solidFill>
                  <a:srgbClr val="FF0000"/>
                </a:solidFill>
              </a:rPr>
              <a:t>Delete</a:t>
            </a:r>
            <a:r>
              <a:rPr lang="en-US" sz="2400" dirty="0"/>
              <a:t>” </a:t>
            </a:r>
            <a:r>
              <a:rPr lang="en-US" sz="2400" dirty="0" err="1"/>
              <a:t>comentarios</a:t>
            </a:r>
            <a:r>
              <a:rPr lang="en-US" sz="2400" dirty="0"/>
              <a:t> e </a:t>
            </a:r>
            <a:r>
              <a:rPr lang="en-US" sz="2400" dirty="0" err="1"/>
              <a:t>imágenes</a:t>
            </a:r>
            <a:r>
              <a:rPr lang="en-US" sz="2400" dirty="0"/>
              <a:t> </a:t>
            </a:r>
            <a:r>
              <a:rPr lang="en-US" sz="2400" dirty="0" err="1"/>
              <a:t>inapropiadas</a:t>
            </a:r>
            <a:r>
              <a:rPr lang="en-US" sz="2400" dirty="0"/>
              <a:t> de…….</a:t>
            </a:r>
          </a:p>
          <a:p>
            <a:r>
              <a:rPr lang="en-US" sz="2400" dirty="0"/>
              <a:t>“Unfriend” o “</a:t>
            </a:r>
            <a:r>
              <a:rPr lang="en-US" sz="2400" b="1" dirty="0">
                <a:solidFill>
                  <a:srgbClr val="FF0000"/>
                </a:solidFill>
              </a:rPr>
              <a:t>Delete</a:t>
            </a:r>
            <a:r>
              <a:rPr lang="en-US" sz="2400" dirty="0"/>
              <a:t>” amigos que no </a:t>
            </a:r>
            <a:r>
              <a:rPr lang="en-US" sz="2400" dirty="0" err="1"/>
              <a:t>conocen</a:t>
            </a:r>
            <a:r>
              <a:rPr lang="en-US" sz="2400" dirty="0"/>
              <a:t> </a:t>
            </a:r>
            <a:r>
              <a:rPr lang="en-US" sz="2400" dirty="0" err="1"/>
              <a:t>personalmente</a:t>
            </a:r>
            <a:endParaRPr lang="en-US" sz="2400" dirty="0"/>
          </a:p>
          <a:p>
            <a:r>
              <a:rPr lang="en-US" sz="2400" dirty="0" err="1"/>
              <a:t>Quitar</a:t>
            </a:r>
            <a:r>
              <a:rPr lang="en-US" sz="2400" dirty="0"/>
              <a:t> info personal que </a:t>
            </a:r>
            <a:r>
              <a:rPr lang="en-US" sz="2400" dirty="0" err="1"/>
              <a:t>puede</a:t>
            </a:r>
            <a:r>
              <a:rPr lang="en-US" sz="2400" dirty="0"/>
              <a:t> ser </a:t>
            </a:r>
            <a:r>
              <a:rPr lang="en-US" sz="2400" dirty="0" err="1"/>
              <a:t>peligrosa</a:t>
            </a:r>
            <a:r>
              <a:rPr lang="en-US" sz="2400" dirty="0"/>
              <a:t> </a:t>
            </a:r>
            <a:r>
              <a:rPr lang="en-US" sz="2400" dirty="0" err="1"/>
              <a:t>compartir</a:t>
            </a:r>
            <a:endParaRPr lang="en-US" sz="2400" dirty="0"/>
          </a:p>
          <a:p>
            <a:r>
              <a:rPr lang="en-US" sz="2400" dirty="0" err="1"/>
              <a:t>Salirse</a:t>
            </a:r>
            <a:r>
              <a:rPr lang="en-US" sz="2400" dirty="0"/>
              <a:t> de chats, </a:t>
            </a:r>
            <a:r>
              <a:rPr lang="en-US" sz="2400" dirty="0" err="1"/>
              <a:t>grupos</a:t>
            </a:r>
            <a:r>
              <a:rPr lang="en-US" sz="2400" dirty="0"/>
              <a:t> o </a:t>
            </a:r>
            <a:r>
              <a:rPr lang="en-US" sz="2400" dirty="0" err="1"/>
              <a:t>plataformas</a:t>
            </a:r>
            <a:endParaRPr lang="en-US" sz="2400" dirty="0"/>
          </a:p>
          <a:p>
            <a:endParaRPr lang="en-US" sz="2400" dirty="0"/>
          </a:p>
          <a:p>
            <a:endParaRPr lang="es-PR" dirty="0"/>
          </a:p>
        </p:txBody>
      </p:sp>
      <p:sp>
        <p:nvSpPr>
          <p:cNvPr id="4" name="Content Placeholder 3">
            <a:extLst>
              <a:ext uri="{FF2B5EF4-FFF2-40B4-BE49-F238E27FC236}">
                <a16:creationId xmlns:a16="http://schemas.microsoft.com/office/drawing/2014/main" id="{09197E51-96BD-D00E-AA9F-4EADBCDBD123}"/>
              </a:ext>
            </a:extLst>
          </p:cNvPr>
          <p:cNvSpPr>
            <a:spLocks noGrp="1"/>
          </p:cNvSpPr>
          <p:nvPr>
            <p:ph sz="half" idx="2"/>
          </p:nvPr>
        </p:nvSpPr>
        <p:spPr>
          <a:xfrm>
            <a:off x="6172199" y="1426128"/>
            <a:ext cx="5421385" cy="5066746"/>
          </a:xfrm>
        </p:spPr>
        <p:txBody>
          <a:bodyPr>
            <a:normAutofit/>
          </a:bodyPr>
          <a:lstStyle/>
          <a:p>
            <a:r>
              <a:rPr lang="en-US" sz="3600" b="1" dirty="0" err="1">
                <a:solidFill>
                  <a:schemeClr val="bg1"/>
                </a:solidFill>
                <a:highlight>
                  <a:srgbClr val="00FF00"/>
                </a:highlight>
              </a:rPr>
              <a:t>Utilización</a:t>
            </a:r>
            <a:r>
              <a:rPr lang="en-US" sz="3600" b="1" dirty="0">
                <a:solidFill>
                  <a:schemeClr val="bg1"/>
                </a:solidFill>
                <a:highlight>
                  <a:srgbClr val="00FF00"/>
                </a:highlight>
              </a:rPr>
              <a:t> </a:t>
            </a:r>
            <a:r>
              <a:rPr lang="en-US" sz="3600" b="1" dirty="0" err="1">
                <a:solidFill>
                  <a:schemeClr val="bg1"/>
                </a:solidFill>
                <a:highlight>
                  <a:srgbClr val="00FF00"/>
                </a:highlight>
              </a:rPr>
              <a:t>positiva</a:t>
            </a:r>
            <a:endParaRPr lang="en-US" sz="3600" b="1" dirty="0">
              <a:solidFill>
                <a:schemeClr val="bg1"/>
              </a:solidFill>
              <a:highlight>
                <a:srgbClr val="00FF00"/>
              </a:highlight>
            </a:endParaRPr>
          </a:p>
          <a:p>
            <a:r>
              <a:rPr lang="en-US" dirty="0"/>
              <a:t>Justicia social</a:t>
            </a:r>
          </a:p>
          <a:p>
            <a:r>
              <a:rPr lang="en-US" dirty="0" err="1"/>
              <a:t>Uso</a:t>
            </a:r>
            <a:r>
              <a:rPr lang="en-US" dirty="0"/>
              <a:t> </a:t>
            </a:r>
            <a:r>
              <a:rPr lang="en-US" dirty="0" err="1"/>
              <a:t>práctico</a:t>
            </a:r>
            <a:r>
              <a:rPr lang="en-US" dirty="0"/>
              <a:t> - ¿</a:t>
            </a:r>
            <a:r>
              <a:rPr lang="en-US" dirty="0" err="1"/>
              <a:t>Cómo</a:t>
            </a:r>
            <a:r>
              <a:rPr lang="en-US" dirty="0"/>
              <a:t> se </a:t>
            </a:r>
            <a:r>
              <a:rPr lang="en-US" dirty="0" err="1"/>
              <a:t>arregla</a:t>
            </a:r>
            <a:r>
              <a:rPr lang="en-US" dirty="0"/>
              <a:t>..</a:t>
            </a:r>
          </a:p>
          <a:p>
            <a:r>
              <a:rPr lang="en-US" dirty="0"/>
              <a:t>“¿</a:t>
            </a:r>
            <a:r>
              <a:rPr lang="en-US" dirty="0" err="1"/>
              <a:t>Estás</a:t>
            </a:r>
            <a:r>
              <a:rPr lang="en-US" dirty="0"/>
              <a:t> bien…?</a:t>
            </a:r>
          </a:p>
          <a:p>
            <a:r>
              <a:rPr lang="en-US" dirty="0" err="1"/>
              <a:t>Mensajes</a:t>
            </a:r>
            <a:r>
              <a:rPr lang="en-US" dirty="0"/>
              <a:t> </a:t>
            </a:r>
            <a:r>
              <a:rPr lang="en-US" dirty="0" err="1"/>
              <a:t>positivos</a:t>
            </a:r>
            <a:endParaRPr lang="en-US" dirty="0"/>
          </a:p>
          <a:p>
            <a:r>
              <a:rPr lang="en-US" dirty="0" err="1"/>
              <a:t>Socializar</a:t>
            </a:r>
            <a:r>
              <a:rPr lang="en-US" dirty="0"/>
              <a:t>, </a:t>
            </a:r>
            <a:r>
              <a:rPr lang="en-US" dirty="0" err="1"/>
              <a:t>encontrar</a:t>
            </a:r>
            <a:r>
              <a:rPr lang="en-US" dirty="0"/>
              <a:t> pares</a:t>
            </a:r>
          </a:p>
          <a:p>
            <a:r>
              <a:rPr lang="en-US" b="1" dirty="0">
                <a:solidFill>
                  <a:schemeClr val="bg1"/>
                </a:solidFill>
                <a:highlight>
                  <a:srgbClr val="00FF00"/>
                </a:highlight>
              </a:rPr>
              <a:t>DELETE DAY </a:t>
            </a:r>
            <a:r>
              <a:rPr lang="en-US" dirty="0" err="1"/>
              <a:t>en</a:t>
            </a:r>
            <a:r>
              <a:rPr lang="en-US" dirty="0"/>
              <a:t> </a:t>
            </a:r>
            <a:r>
              <a:rPr lang="en-US" dirty="0" err="1"/>
              <a:t>escuela</a:t>
            </a:r>
            <a:r>
              <a:rPr lang="en-US" dirty="0"/>
              <a:t>(</a:t>
            </a:r>
            <a:r>
              <a:rPr lang="en-US" dirty="0" err="1"/>
              <a:t>actividad</a:t>
            </a:r>
            <a:r>
              <a:rPr lang="en-US" dirty="0"/>
              <a:t>)</a:t>
            </a:r>
          </a:p>
          <a:p>
            <a:r>
              <a:rPr lang="en-US" dirty="0" err="1"/>
              <a:t>Oportunidad</a:t>
            </a:r>
            <a:r>
              <a:rPr lang="en-US" dirty="0"/>
              <a:t> de </a:t>
            </a:r>
            <a:r>
              <a:rPr lang="en-US" dirty="0" err="1"/>
              <a:t>pertenecer</a:t>
            </a:r>
            <a:r>
              <a:rPr lang="en-US" dirty="0"/>
              <a:t> y mover </a:t>
            </a:r>
            <a:r>
              <a:rPr lang="en-US" dirty="0" err="1"/>
              <a:t>el</a:t>
            </a:r>
            <a:r>
              <a:rPr lang="en-US" dirty="0"/>
              <a:t> </a:t>
            </a:r>
            <a:r>
              <a:rPr lang="en-US" dirty="0" err="1"/>
              <a:t>círculo</a:t>
            </a:r>
            <a:r>
              <a:rPr lang="en-US" dirty="0"/>
              <a:t> del bullying</a:t>
            </a:r>
          </a:p>
          <a:p>
            <a:r>
              <a:rPr lang="en-US" dirty="0"/>
              <a:t>“NO PLACE FOR FEAR”</a:t>
            </a:r>
          </a:p>
        </p:txBody>
      </p:sp>
      <p:pic>
        <p:nvPicPr>
          <p:cNvPr id="5" name="Picture 4">
            <a:extLst>
              <a:ext uri="{FF2B5EF4-FFF2-40B4-BE49-F238E27FC236}">
                <a16:creationId xmlns:a16="http://schemas.microsoft.com/office/drawing/2014/main" id="{5F616FD0-1125-6490-6673-9FC700F21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2456809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E83D3-0A46-80B9-8EDA-51D74BAFAD37}"/>
              </a:ext>
            </a:extLst>
          </p:cNvPr>
          <p:cNvSpPr>
            <a:spLocks noGrp="1"/>
          </p:cNvSpPr>
          <p:nvPr>
            <p:ph type="title"/>
          </p:nvPr>
        </p:nvSpPr>
        <p:spPr>
          <a:xfrm>
            <a:off x="838200" y="365125"/>
            <a:ext cx="10515600" cy="817723"/>
          </a:xfrm>
        </p:spPr>
        <p:txBody>
          <a:bodyPr/>
          <a:lstStyle/>
          <a:p>
            <a:r>
              <a:rPr lang="en-US" b="1" dirty="0">
                <a:solidFill>
                  <a:schemeClr val="accent1"/>
                </a:solidFill>
              </a:rPr>
              <a:t>Saber </a:t>
            </a:r>
            <a:r>
              <a:rPr lang="en-US" b="1" dirty="0" err="1">
                <a:solidFill>
                  <a:schemeClr val="accent1"/>
                </a:solidFill>
              </a:rPr>
              <a:t>qué</a:t>
            </a:r>
            <a:r>
              <a:rPr lang="en-US" b="1" dirty="0">
                <a:solidFill>
                  <a:schemeClr val="accent1"/>
                </a:solidFill>
              </a:rPr>
              <a:t> es legal y </a:t>
            </a:r>
            <a:r>
              <a:rPr lang="en-US" b="1" dirty="0" err="1">
                <a:solidFill>
                  <a:schemeClr val="accent1"/>
                </a:solidFill>
              </a:rPr>
              <a:t>qué</a:t>
            </a:r>
            <a:r>
              <a:rPr lang="en-US" b="1" dirty="0">
                <a:solidFill>
                  <a:schemeClr val="accent1"/>
                </a:solidFill>
              </a:rPr>
              <a:t> no</a:t>
            </a:r>
            <a:endParaRPr lang="es-PR" b="1" dirty="0">
              <a:solidFill>
                <a:schemeClr val="accent1"/>
              </a:solidFill>
            </a:endParaRPr>
          </a:p>
        </p:txBody>
      </p:sp>
      <p:sp>
        <p:nvSpPr>
          <p:cNvPr id="3" name="Content Placeholder 2">
            <a:extLst>
              <a:ext uri="{FF2B5EF4-FFF2-40B4-BE49-F238E27FC236}">
                <a16:creationId xmlns:a16="http://schemas.microsoft.com/office/drawing/2014/main" id="{D03C482D-9D5A-D7AD-4BE8-0AAA9711BAA6}"/>
              </a:ext>
            </a:extLst>
          </p:cNvPr>
          <p:cNvSpPr>
            <a:spLocks noGrp="1"/>
          </p:cNvSpPr>
          <p:nvPr>
            <p:ph sz="half" idx="1"/>
          </p:nvPr>
        </p:nvSpPr>
        <p:spPr>
          <a:xfrm>
            <a:off x="612396" y="1182848"/>
            <a:ext cx="5407404" cy="5410899"/>
          </a:xfrm>
        </p:spPr>
        <p:txBody>
          <a:bodyPr>
            <a:normAutofit lnSpcReduction="10000"/>
          </a:bodyPr>
          <a:lstStyle/>
          <a:p>
            <a:r>
              <a:rPr lang="en-US" sz="3000" b="1" dirty="0"/>
              <a:t>School personnel are morally and legally obligated to provide a safe educational environment for all students—one that is free from discrimination. Title IX of the Educational Amendments of 1972 requires schools to prevent and address sexual harassment and sex discrimination.</a:t>
            </a:r>
          </a:p>
          <a:p>
            <a:endParaRPr lang="en-US" dirty="0"/>
          </a:p>
          <a:p>
            <a:r>
              <a:rPr lang="en-US" sz="1400" dirty="0"/>
              <a:t>Hinduja, Sameer; Justin W. </a:t>
            </a:r>
            <a:r>
              <a:rPr lang="en-US" sz="1400" dirty="0" err="1"/>
              <a:t>Patchin</a:t>
            </a:r>
            <a:r>
              <a:rPr lang="en-US" sz="1400" dirty="0"/>
              <a:t>. School Climate 2.0: Preventing Cyberbullying and Sexting One Classroom at a Time (p. 36). SAGE Publications. Kindle Edition. </a:t>
            </a:r>
            <a:endParaRPr lang="es-PR" sz="1400" dirty="0"/>
          </a:p>
        </p:txBody>
      </p:sp>
      <p:sp>
        <p:nvSpPr>
          <p:cNvPr id="4" name="Content Placeholder 3">
            <a:extLst>
              <a:ext uri="{FF2B5EF4-FFF2-40B4-BE49-F238E27FC236}">
                <a16:creationId xmlns:a16="http://schemas.microsoft.com/office/drawing/2014/main" id="{693978E7-E835-5357-69BC-45E5933693C0}"/>
              </a:ext>
            </a:extLst>
          </p:cNvPr>
          <p:cNvSpPr>
            <a:spLocks noGrp="1"/>
          </p:cNvSpPr>
          <p:nvPr>
            <p:ph sz="half" idx="2"/>
          </p:nvPr>
        </p:nvSpPr>
        <p:spPr>
          <a:xfrm>
            <a:off x="6172199" y="1182848"/>
            <a:ext cx="5673055" cy="4994115"/>
          </a:xfrm>
        </p:spPr>
        <p:txBody>
          <a:bodyPr>
            <a:normAutofit lnSpcReduction="10000"/>
          </a:bodyPr>
          <a:lstStyle/>
          <a:p>
            <a:r>
              <a:rPr lang="en-US" dirty="0">
                <a:solidFill>
                  <a:schemeClr val="accent1"/>
                </a:solidFill>
              </a:rPr>
              <a:t>I wish you were dead</a:t>
            </a:r>
          </a:p>
          <a:p>
            <a:r>
              <a:rPr lang="en-US" dirty="0">
                <a:solidFill>
                  <a:schemeClr val="accent1"/>
                </a:solidFill>
              </a:rPr>
              <a:t>You r ugly as s*@%</a:t>
            </a:r>
          </a:p>
          <a:p>
            <a:r>
              <a:rPr lang="en-US" dirty="0">
                <a:solidFill>
                  <a:schemeClr val="accent1"/>
                </a:solidFill>
              </a:rPr>
              <a:t>I forwarded that picture to everyone</a:t>
            </a:r>
          </a:p>
          <a:p>
            <a:r>
              <a:rPr lang="en-US" dirty="0">
                <a:solidFill>
                  <a:schemeClr val="accent1"/>
                </a:solidFill>
              </a:rPr>
              <a:t>Could you be any fatter?</a:t>
            </a:r>
          </a:p>
          <a:p>
            <a:r>
              <a:rPr lang="en-US" dirty="0" err="1">
                <a:solidFill>
                  <a:schemeClr val="accent1"/>
                </a:solidFill>
              </a:rPr>
              <a:t>Pato</a:t>
            </a:r>
            <a:r>
              <a:rPr lang="en-US" dirty="0">
                <a:solidFill>
                  <a:schemeClr val="accent1"/>
                </a:solidFill>
              </a:rPr>
              <a:t>, fag, </a:t>
            </a:r>
            <a:r>
              <a:rPr lang="en-US" dirty="0" err="1">
                <a:solidFill>
                  <a:schemeClr val="accent1"/>
                </a:solidFill>
              </a:rPr>
              <a:t>mari</a:t>
            </a:r>
            <a:r>
              <a:rPr lang="en-US" dirty="0">
                <a:solidFill>
                  <a:schemeClr val="accent1"/>
                </a:solidFill>
              </a:rPr>
              <a:t>$#&amp;</a:t>
            </a:r>
          </a:p>
          <a:p>
            <a:r>
              <a:rPr lang="en-US" dirty="0">
                <a:solidFill>
                  <a:schemeClr val="accent1"/>
                </a:solidFill>
              </a:rPr>
              <a:t>I hate u</a:t>
            </a:r>
          </a:p>
          <a:p>
            <a:r>
              <a:rPr lang="en-US" dirty="0">
                <a:solidFill>
                  <a:schemeClr val="accent1"/>
                </a:solidFill>
              </a:rPr>
              <a:t>Move out of the country</a:t>
            </a:r>
          </a:p>
          <a:p>
            <a:r>
              <a:rPr lang="en-US" dirty="0">
                <a:solidFill>
                  <a:schemeClr val="accent1"/>
                </a:solidFill>
              </a:rPr>
              <a:t>Your nose is huge</a:t>
            </a:r>
          </a:p>
          <a:p>
            <a:r>
              <a:rPr lang="en-US" dirty="0">
                <a:solidFill>
                  <a:schemeClr val="accent1"/>
                </a:solidFill>
              </a:rPr>
              <a:t>Dumbo</a:t>
            </a:r>
          </a:p>
          <a:p>
            <a:r>
              <a:rPr lang="en-US" dirty="0">
                <a:solidFill>
                  <a:schemeClr val="accent1"/>
                </a:solidFill>
              </a:rPr>
              <a:t>Send me a pic in bra</a:t>
            </a:r>
            <a:endParaRPr lang="es-PR" dirty="0">
              <a:solidFill>
                <a:schemeClr val="accent1"/>
              </a:solidFill>
            </a:endParaRPr>
          </a:p>
        </p:txBody>
      </p:sp>
      <p:pic>
        <p:nvPicPr>
          <p:cNvPr id="5" name="Picture 4">
            <a:extLst>
              <a:ext uri="{FF2B5EF4-FFF2-40B4-BE49-F238E27FC236}">
                <a16:creationId xmlns:a16="http://schemas.microsoft.com/office/drawing/2014/main" id="{D17C1D23-36A2-F42E-4871-C5FFBB0CD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1278568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3860B-74A7-0736-0D24-358443027869}"/>
              </a:ext>
            </a:extLst>
          </p:cNvPr>
          <p:cNvSpPr>
            <a:spLocks noGrp="1"/>
          </p:cNvSpPr>
          <p:nvPr>
            <p:ph type="title"/>
          </p:nvPr>
        </p:nvSpPr>
        <p:spPr>
          <a:xfrm>
            <a:off x="838200" y="365125"/>
            <a:ext cx="10515600" cy="549275"/>
          </a:xfrm>
        </p:spPr>
        <p:txBody>
          <a:bodyPr>
            <a:normAutofit fontScale="90000"/>
          </a:bodyPr>
          <a:lstStyle/>
          <a:p>
            <a:r>
              <a:rPr lang="en-US" b="1" dirty="0">
                <a:solidFill>
                  <a:schemeClr val="accent1"/>
                </a:solidFill>
              </a:rPr>
              <a:t>Cyberbullying Education Objective</a:t>
            </a:r>
            <a:endParaRPr lang="es-PR" b="1" dirty="0">
              <a:solidFill>
                <a:schemeClr val="accent1"/>
              </a:solidFill>
            </a:endParaRPr>
          </a:p>
        </p:txBody>
      </p:sp>
      <p:sp>
        <p:nvSpPr>
          <p:cNvPr id="3" name="Content Placeholder 2">
            <a:extLst>
              <a:ext uri="{FF2B5EF4-FFF2-40B4-BE49-F238E27FC236}">
                <a16:creationId xmlns:a16="http://schemas.microsoft.com/office/drawing/2014/main" id="{CD17772A-9D4B-E1BA-75FE-9405443FD4C5}"/>
              </a:ext>
            </a:extLst>
          </p:cNvPr>
          <p:cNvSpPr>
            <a:spLocks noGrp="1"/>
          </p:cNvSpPr>
          <p:nvPr>
            <p:ph sz="half" idx="1"/>
          </p:nvPr>
        </p:nvSpPr>
        <p:spPr>
          <a:xfrm>
            <a:off x="838200" y="1082180"/>
            <a:ext cx="5181600" cy="5094783"/>
          </a:xfrm>
        </p:spPr>
        <p:txBody>
          <a:bodyPr>
            <a:normAutofit fontScale="85000" lnSpcReduction="20000"/>
          </a:bodyPr>
          <a:lstStyle/>
          <a:p>
            <a:r>
              <a:rPr lang="en-US" sz="3500" dirty="0"/>
              <a:t>to enlighten educators, parents, and teens about the tremendous importance of cultivating a positive school climate, not only to enhance student achievement, success, and productivity but also to produce students who are safe, smart, honest, and responsible while using technology.</a:t>
            </a:r>
          </a:p>
          <a:p>
            <a:endParaRPr lang="en-US" dirty="0"/>
          </a:p>
          <a:p>
            <a:r>
              <a:rPr lang="en-US" sz="1300" dirty="0"/>
              <a:t>Hinduja, Sameer; Justin W. </a:t>
            </a:r>
            <a:r>
              <a:rPr lang="en-US" sz="1300" dirty="0" err="1"/>
              <a:t>Patchin</a:t>
            </a:r>
            <a:r>
              <a:rPr lang="en-US" sz="1300" dirty="0"/>
              <a:t>. School Climate 2.0: Preventing Cyberbullying and Sexting One Classroom at a Time (p. 42). SAGE Publications. Kindle Edition. </a:t>
            </a:r>
            <a:endParaRPr lang="es-PR" sz="1300" dirty="0"/>
          </a:p>
        </p:txBody>
      </p:sp>
      <p:sp>
        <p:nvSpPr>
          <p:cNvPr id="4" name="Content Placeholder 3">
            <a:extLst>
              <a:ext uri="{FF2B5EF4-FFF2-40B4-BE49-F238E27FC236}">
                <a16:creationId xmlns:a16="http://schemas.microsoft.com/office/drawing/2014/main" id="{3A8444B5-D0EF-E05D-B146-CE4BDCD730EF}"/>
              </a:ext>
            </a:extLst>
          </p:cNvPr>
          <p:cNvSpPr>
            <a:spLocks noGrp="1"/>
          </p:cNvSpPr>
          <p:nvPr>
            <p:ph sz="half" idx="2"/>
          </p:nvPr>
        </p:nvSpPr>
        <p:spPr>
          <a:xfrm>
            <a:off x="6172200" y="1082180"/>
            <a:ext cx="5181600" cy="5775820"/>
          </a:xfrm>
        </p:spPr>
        <p:txBody>
          <a:bodyPr>
            <a:normAutofit fontScale="85000" lnSpcReduction="20000"/>
          </a:bodyPr>
          <a:lstStyle/>
          <a:p>
            <a:r>
              <a:rPr lang="en-US" dirty="0"/>
              <a:t>“I am not going to post that online—Mrs. Smith is my favorite teacher and is really awesome and I don’t want her to think badly of me!” </a:t>
            </a:r>
          </a:p>
          <a:p>
            <a:r>
              <a:rPr lang="en-US" dirty="0"/>
              <a:t>“I don’t want my friends at school to think I was a moron for sending that message.” </a:t>
            </a:r>
          </a:p>
          <a:p>
            <a:r>
              <a:rPr lang="en-US" dirty="0"/>
              <a:t>“I am totally going to keep my profile page clean, since everyone else at my school does it too.” </a:t>
            </a:r>
          </a:p>
          <a:p>
            <a:r>
              <a:rPr lang="en-US" dirty="0"/>
              <a:t>“I don’t want to miss out on any opportunities and fall behind my peers, and so I have got to build a positive online reputation!” </a:t>
            </a:r>
          </a:p>
          <a:p>
            <a:r>
              <a:rPr lang="en-US" dirty="0"/>
              <a:t>“I don’t want to stand out for doing the wrong thing when everyone else is doing the right thing!”</a:t>
            </a:r>
          </a:p>
          <a:p>
            <a:endParaRPr lang="en-US" dirty="0"/>
          </a:p>
          <a:p>
            <a:r>
              <a:rPr lang="en-US" sz="1300" dirty="0"/>
              <a:t>Hinduja, Sameer; Justin W. </a:t>
            </a:r>
            <a:r>
              <a:rPr lang="en-US" sz="1300" dirty="0" err="1"/>
              <a:t>Patchin</a:t>
            </a:r>
            <a:r>
              <a:rPr lang="en-US" sz="1300" dirty="0"/>
              <a:t>. School Climate 2.0: Preventing Cyberbullying and Sexting One Classroom at a Time (p. 40). SAGE Publications. Kindle Edition. </a:t>
            </a:r>
            <a:endParaRPr lang="es-PR" sz="1300" dirty="0"/>
          </a:p>
        </p:txBody>
      </p:sp>
      <p:pic>
        <p:nvPicPr>
          <p:cNvPr id="5" name="Picture 4">
            <a:extLst>
              <a:ext uri="{FF2B5EF4-FFF2-40B4-BE49-F238E27FC236}">
                <a16:creationId xmlns:a16="http://schemas.microsoft.com/office/drawing/2014/main" id="{874F56DA-8FF7-4178-6D99-F86CE3CC5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04" y="5961843"/>
            <a:ext cx="631696" cy="765799"/>
          </a:xfrm>
          <a:prstGeom prst="rect">
            <a:avLst/>
          </a:prstGeom>
        </p:spPr>
      </p:pic>
    </p:spTree>
    <p:extLst>
      <p:ext uri="{BB962C8B-B14F-4D97-AF65-F5344CB8AC3E}">
        <p14:creationId xmlns:p14="http://schemas.microsoft.com/office/powerpoint/2010/main" val="1648153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FBA04D9-B426-92BD-DA79-594C185A2F3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21454" y="667156"/>
            <a:ext cx="10897298" cy="5849491"/>
          </a:xfrm>
        </p:spPr>
      </p:pic>
    </p:spTree>
    <p:extLst>
      <p:ext uri="{BB962C8B-B14F-4D97-AF65-F5344CB8AC3E}">
        <p14:creationId xmlns:p14="http://schemas.microsoft.com/office/powerpoint/2010/main" val="1904360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4483B83-D876-47CD-B99D-E7A4F29180A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3339" y="313706"/>
            <a:ext cx="10981189" cy="6544294"/>
          </a:xfrm>
        </p:spPr>
      </p:pic>
    </p:spTree>
    <p:extLst>
      <p:ext uri="{BB962C8B-B14F-4D97-AF65-F5344CB8AC3E}">
        <p14:creationId xmlns:p14="http://schemas.microsoft.com/office/powerpoint/2010/main" val="2295008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84A4BD-5AD7-CA80-68DD-9668D8021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451" y="238125"/>
            <a:ext cx="10981189" cy="6381750"/>
          </a:xfrm>
          <a:prstGeom prst="rect">
            <a:avLst/>
          </a:prstGeom>
        </p:spPr>
      </p:pic>
    </p:spTree>
    <p:extLst>
      <p:ext uri="{BB962C8B-B14F-4D97-AF65-F5344CB8AC3E}">
        <p14:creationId xmlns:p14="http://schemas.microsoft.com/office/powerpoint/2010/main" val="1761259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AF3FD5-CB2D-27D8-A5AD-1D585B569A73}"/>
              </a:ext>
            </a:extLst>
          </p:cNvPr>
          <p:cNvSpPr txBox="1"/>
          <p:nvPr/>
        </p:nvSpPr>
        <p:spPr>
          <a:xfrm>
            <a:off x="494950" y="343949"/>
            <a:ext cx="11249637" cy="6186309"/>
          </a:xfrm>
          <a:prstGeom prst="rect">
            <a:avLst/>
          </a:prstGeom>
          <a:noFill/>
        </p:spPr>
        <p:txBody>
          <a:bodyPr wrap="square">
            <a:spAutoFit/>
          </a:bodyPr>
          <a:lstStyle/>
          <a:p>
            <a:r>
              <a:rPr lang="en-US" b="0" i="0" dirty="0">
                <a:solidFill>
                  <a:srgbClr val="555555"/>
                </a:solidFill>
                <a:effectLst/>
                <a:latin typeface="Open Sans" panose="020B0606030504020204" pitchFamily="34" charset="0"/>
              </a:rPr>
              <a:t>We have recently shared that </a:t>
            </a:r>
            <a:r>
              <a:rPr lang="en-US" b="0" i="0" dirty="0">
                <a:solidFill>
                  <a:srgbClr val="2578E9"/>
                </a:solidFill>
                <a:effectLst/>
                <a:latin typeface="Open Sans" panose="020B0606030504020204" pitchFamily="34" charset="0"/>
                <a:hlinkClick r:id="rId2"/>
              </a:rPr>
              <a:t>electronic dating violence among teenagers</a:t>
            </a:r>
            <a:r>
              <a:rPr lang="en-US" b="0" i="0" dirty="0">
                <a:solidFill>
                  <a:srgbClr val="555555"/>
                </a:solidFill>
                <a:effectLst/>
                <a:latin typeface="Open Sans" panose="020B0606030504020204" pitchFamily="34" charset="0"/>
              </a:rPr>
              <a:t> is one of the facets of adolescent technology misuse we are exploring. Please see the previous referenced blog for foundational information. Today, I wanted to share with you our research results from our 2010 data. This is based on a random sample of approximately 4,400 11-18 year-old youth from a large school district in the southern United States. The demographic characteristics of the sample were statistically representative of the entire population of middle school and high school students in this district. If you would like further information about methodology, please let me know.</a:t>
            </a:r>
            <a:br>
              <a:rPr lang="en-US" dirty="0"/>
            </a:br>
            <a:br>
              <a:rPr lang="en-US" dirty="0"/>
            </a:br>
            <a:r>
              <a:rPr lang="en-US" b="1" i="0" dirty="0">
                <a:solidFill>
                  <a:srgbClr val="0070C0"/>
                </a:solidFill>
                <a:effectLst/>
                <a:latin typeface="Open Sans" panose="020B0606030504020204" pitchFamily="34" charset="0"/>
              </a:rPr>
              <a:t>VICTIMIZATION</a:t>
            </a:r>
            <a:br>
              <a:rPr lang="en-US" b="1" dirty="0">
                <a:solidFill>
                  <a:srgbClr val="0070C0"/>
                </a:solidFill>
              </a:rPr>
            </a:br>
            <a:br>
              <a:rPr lang="en-US" b="1" dirty="0">
                <a:solidFill>
                  <a:srgbClr val="0070C0"/>
                </a:solidFill>
              </a:rPr>
            </a:br>
            <a:r>
              <a:rPr lang="en-US" b="1" i="0" dirty="0">
                <a:solidFill>
                  <a:srgbClr val="0070C0"/>
                </a:solidFill>
                <a:effectLst/>
                <a:latin typeface="Open Sans" panose="020B0606030504020204" pitchFamily="34" charset="0"/>
              </a:rPr>
              <a:t>• 10% of youth said a romantic partner has prevented them from using a computer or cell phone.</a:t>
            </a:r>
            <a:br>
              <a:rPr lang="en-US" b="1" dirty="0">
                <a:solidFill>
                  <a:srgbClr val="0070C0"/>
                </a:solidFill>
              </a:rPr>
            </a:br>
            <a:br>
              <a:rPr lang="en-US" b="1" dirty="0">
                <a:solidFill>
                  <a:srgbClr val="0070C0"/>
                </a:solidFill>
              </a:rPr>
            </a:br>
            <a:r>
              <a:rPr lang="en-US" b="1" i="0" dirty="0">
                <a:solidFill>
                  <a:srgbClr val="0070C0"/>
                </a:solidFill>
                <a:effectLst/>
                <a:latin typeface="Open Sans" panose="020B0606030504020204" pitchFamily="34" charset="0"/>
              </a:rPr>
              <a:t>• 6% of boys and girls say their romantic partner posted something publicly online to make fun of, threaten, or embarrass them.</a:t>
            </a:r>
            <a:br>
              <a:rPr lang="en-US" b="1" dirty="0">
                <a:solidFill>
                  <a:srgbClr val="0070C0"/>
                </a:solidFill>
              </a:rPr>
            </a:br>
            <a:br>
              <a:rPr lang="en-US" b="1" dirty="0">
                <a:solidFill>
                  <a:srgbClr val="0070C0"/>
                </a:solidFill>
              </a:rPr>
            </a:br>
            <a:r>
              <a:rPr lang="en-US" b="1" i="0" dirty="0">
                <a:solidFill>
                  <a:srgbClr val="0070C0"/>
                </a:solidFill>
                <a:effectLst/>
                <a:latin typeface="Open Sans" panose="020B0606030504020204" pitchFamily="34" charset="0"/>
              </a:rPr>
              <a:t>• 10.4% of boys and 9.8% of girls said they received a threatening cell phone message from their romantic partner.</a:t>
            </a:r>
            <a:br>
              <a:rPr lang="en-US" b="1" dirty="0">
                <a:solidFill>
                  <a:srgbClr val="0070C0"/>
                </a:solidFill>
              </a:rPr>
            </a:br>
            <a:br>
              <a:rPr lang="en-US" b="1" dirty="0">
                <a:solidFill>
                  <a:srgbClr val="0070C0"/>
                </a:solidFill>
              </a:rPr>
            </a:br>
            <a:r>
              <a:rPr lang="en-US" b="1" i="0" dirty="0">
                <a:solidFill>
                  <a:srgbClr val="0070C0"/>
                </a:solidFill>
                <a:effectLst/>
                <a:latin typeface="Open Sans" panose="020B0606030504020204" pitchFamily="34" charset="0"/>
              </a:rPr>
              <a:t>• 5.4% of boys and 3.4% of girls said their romantic partner uploaded or shared a humiliating of harassing picture of them online or through their cell phone</a:t>
            </a:r>
            <a:br>
              <a:rPr lang="en-US" dirty="0"/>
            </a:br>
            <a:br>
              <a:rPr lang="en-US" dirty="0"/>
            </a:br>
            <a:endParaRPr lang="es-PR" dirty="0"/>
          </a:p>
        </p:txBody>
      </p:sp>
      <p:pic>
        <p:nvPicPr>
          <p:cNvPr id="4" name="Picture 3">
            <a:extLst>
              <a:ext uri="{FF2B5EF4-FFF2-40B4-BE49-F238E27FC236}">
                <a16:creationId xmlns:a16="http://schemas.microsoft.com/office/drawing/2014/main" id="{FE1444F7-D715-2C1F-E82C-E78C39C5B9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2891" y="5854315"/>
            <a:ext cx="631696" cy="765799"/>
          </a:xfrm>
          <a:prstGeom prst="rect">
            <a:avLst/>
          </a:prstGeom>
        </p:spPr>
      </p:pic>
    </p:spTree>
    <p:extLst>
      <p:ext uri="{BB962C8B-B14F-4D97-AF65-F5344CB8AC3E}">
        <p14:creationId xmlns:p14="http://schemas.microsoft.com/office/powerpoint/2010/main" val="2744610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5795F-954E-446F-E92D-712A045AE1D0}"/>
              </a:ext>
            </a:extLst>
          </p:cNvPr>
          <p:cNvSpPr>
            <a:spLocks noGrp="1"/>
          </p:cNvSpPr>
          <p:nvPr>
            <p:ph type="title"/>
          </p:nvPr>
        </p:nvSpPr>
        <p:spPr/>
        <p:txBody>
          <a:bodyPr>
            <a:normAutofit/>
          </a:bodyPr>
          <a:lstStyle/>
          <a:p>
            <a:r>
              <a:rPr lang="en-US" sz="4800" b="1" dirty="0">
                <a:solidFill>
                  <a:schemeClr val="accent5"/>
                </a:solidFill>
              </a:rPr>
              <a:t>Bullying – La </a:t>
            </a:r>
            <a:r>
              <a:rPr lang="en-US" sz="4800" b="1" dirty="0" err="1">
                <a:solidFill>
                  <a:schemeClr val="accent5"/>
                </a:solidFill>
              </a:rPr>
              <a:t>verdad</a:t>
            </a:r>
            <a:endParaRPr lang="es-PR" sz="4800" b="1" dirty="0">
              <a:solidFill>
                <a:schemeClr val="accent5"/>
              </a:solidFill>
            </a:endParaRPr>
          </a:p>
        </p:txBody>
      </p:sp>
      <p:sp>
        <p:nvSpPr>
          <p:cNvPr id="3" name="Content Placeholder 2">
            <a:extLst>
              <a:ext uri="{FF2B5EF4-FFF2-40B4-BE49-F238E27FC236}">
                <a16:creationId xmlns:a16="http://schemas.microsoft.com/office/drawing/2014/main" id="{3A4FD66B-F9BA-E0F8-9181-5AF118088A83}"/>
              </a:ext>
            </a:extLst>
          </p:cNvPr>
          <p:cNvSpPr>
            <a:spLocks noGrp="1"/>
          </p:cNvSpPr>
          <p:nvPr>
            <p:ph idx="1"/>
          </p:nvPr>
        </p:nvSpPr>
        <p:spPr/>
        <p:txBody>
          <a:bodyPr/>
          <a:lstStyle/>
          <a:p>
            <a:r>
              <a:rPr lang="en-US" b="1" dirty="0">
                <a:solidFill>
                  <a:schemeClr val="accent5"/>
                </a:solidFill>
              </a:rPr>
              <a:t>La </a:t>
            </a:r>
            <a:r>
              <a:rPr lang="en-US" b="1" dirty="0" err="1">
                <a:solidFill>
                  <a:schemeClr val="accent5"/>
                </a:solidFill>
              </a:rPr>
              <a:t>incidencia</a:t>
            </a:r>
            <a:r>
              <a:rPr lang="en-US" b="1" dirty="0">
                <a:solidFill>
                  <a:schemeClr val="accent5"/>
                </a:solidFill>
              </a:rPr>
              <a:t> es </a:t>
            </a:r>
            <a:r>
              <a:rPr lang="en-US" b="1" dirty="0" err="1">
                <a:solidFill>
                  <a:schemeClr val="accent5"/>
                </a:solidFill>
              </a:rPr>
              <a:t>alta</a:t>
            </a:r>
            <a:r>
              <a:rPr lang="en-US" b="1" dirty="0">
                <a:solidFill>
                  <a:schemeClr val="accent5"/>
                </a:solidFill>
              </a:rPr>
              <a:t> </a:t>
            </a:r>
            <a:r>
              <a:rPr lang="en-US" b="1" dirty="0" err="1">
                <a:solidFill>
                  <a:schemeClr val="accent5"/>
                </a:solidFill>
              </a:rPr>
              <a:t>en</a:t>
            </a:r>
            <a:r>
              <a:rPr lang="en-US" b="1" dirty="0">
                <a:solidFill>
                  <a:schemeClr val="accent5"/>
                </a:solidFill>
              </a:rPr>
              <a:t> TODO </a:t>
            </a:r>
            <a:r>
              <a:rPr lang="en-US" b="1" dirty="0" err="1">
                <a:solidFill>
                  <a:schemeClr val="accent5"/>
                </a:solidFill>
              </a:rPr>
              <a:t>el</a:t>
            </a:r>
            <a:r>
              <a:rPr lang="en-US" b="1" dirty="0">
                <a:solidFill>
                  <a:schemeClr val="accent5"/>
                </a:solidFill>
              </a:rPr>
              <a:t> </a:t>
            </a:r>
            <a:r>
              <a:rPr lang="en-US" b="1" dirty="0" err="1">
                <a:solidFill>
                  <a:schemeClr val="accent5"/>
                </a:solidFill>
              </a:rPr>
              <a:t>mundo</a:t>
            </a:r>
            <a:endParaRPr lang="en-US" b="1" dirty="0">
              <a:solidFill>
                <a:schemeClr val="accent5"/>
              </a:solidFill>
            </a:endParaRPr>
          </a:p>
          <a:p>
            <a:r>
              <a:rPr lang="en-US" b="1" dirty="0" err="1">
                <a:solidFill>
                  <a:schemeClr val="accent5"/>
                </a:solidFill>
              </a:rPr>
              <a:t>Existe</a:t>
            </a:r>
            <a:r>
              <a:rPr lang="en-US" b="1" dirty="0">
                <a:solidFill>
                  <a:schemeClr val="accent5"/>
                </a:solidFill>
              </a:rPr>
              <a:t> </a:t>
            </a:r>
            <a:r>
              <a:rPr lang="en-US" b="1" dirty="0" err="1">
                <a:solidFill>
                  <a:schemeClr val="accent5"/>
                </a:solidFill>
              </a:rPr>
              <a:t>en</a:t>
            </a:r>
            <a:r>
              <a:rPr lang="en-US" b="1" dirty="0">
                <a:solidFill>
                  <a:schemeClr val="accent5"/>
                </a:solidFill>
              </a:rPr>
              <a:t> TODAS las </a:t>
            </a:r>
            <a:r>
              <a:rPr lang="en-US" b="1" dirty="0" err="1">
                <a:solidFill>
                  <a:schemeClr val="accent5"/>
                </a:solidFill>
              </a:rPr>
              <a:t>escuelas</a:t>
            </a:r>
            <a:endParaRPr lang="en-US" b="1" dirty="0">
              <a:solidFill>
                <a:schemeClr val="accent5"/>
              </a:solidFill>
            </a:endParaRPr>
          </a:p>
          <a:p>
            <a:r>
              <a:rPr lang="en-US" b="1" dirty="0">
                <a:solidFill>
                  <a:schemeClr val="accent5"/>
                </a:solidFill>
              </a:rPr>
              <a:t>Tiene </a:t>
            </a:r>
            <a:r>
              <a:rPr lang="en-US" b="1" dirty="0" err="1">
                <a:solidFill>
                  <a:schemeClr val="accent5"/>
                </a:solidFill>
              </a:rPr>
              <a:t>múltiples</a:t>
            </a:r>
            <a:r>
              <a:rPr lang="en-US" b="1" dirty="0">
                <a:solidFill>
                  <a:schemeClr val="accent5"/>
                </a:solidFill>
              </a:rPr>
              <a:t> </a:t>
            </a:r>
            <a:r>
              <a:rPr lang="en-US" b="1" dirty="0" err="1">
                <a:solidFill>
                  <a:schemeClr val="accent5"/>
                </a:solidFill>
              </a:rPr>
              <a:t>efectos</a:t>
            </a:r>
            <a:r>
              <a:rPr lang="en-US" b="1" dirty="0">
                <a:solidFill>
                  <a:schemeClr val="accent5"/>
                </a:solidFill>
              </a:rPr>
              <a:t> y </a:t>
            </a:r>
            <a:r>
              <a:rPr lang="en-US" b="1" dirty="0" err="1">
                <a:solidFill>
                  <a:schemeClr val="accent5"/>
                </a:solidFill>
              </a:rPr>
              <a:t>consecuencias</a:t>
            </a:r>
            <a:r>
              <a:rPr lang="en-US" b="1" dirty="0">
                <a:solidFill>
                  <a:schemeClr val="accent5"/>
                </a:solidFill>
              </a:rPr>
              <a:t> </a:t>
            </a:r>
            <a:r>
              <a:rPr lang="en-US" b="1" dirty="0" err="1">
                <a:solidFill>
                  <a:schemeClr val="accent5"/>
                </a:solidFill>
              </a:rPr>
              <a:t>negativas</a:t>
            </a:r>
            <a:endParaRPr lang="en-US" b="1" dirty="0">
              <a:solidFill>
                <a:schemeClr val="accent5"/>
              </a:solidFill>
            </a:endParaRPr>
          </a:p>
          <a:p>
            <a:r>
              <a:rPr lang="en-US" b="1" dirty="0" err="1">
                <a:solidFill>
                  <a:schemeClr val="accent5"/>
                </a:solidFill>
              </a:rPr>
              <a:t>Hacerle</a:t>
            </a:r>
            <a:r>
              <a:rPr lang="en-US" b="1" dirty="0">
                <a:solidFill>
                  <a:schemeClr val="accent5"/>
                </a:solidFill>
              </a:rPr>
              <a:t> </a:t>
            </a:r>
            <a:r>
              <a:rPr lang="en-US" b="1" dirty="0" err="1">
                <a:solidFill>
                  <a:schemeClr val="accent5"/>
                </a:solidFill>
              </a:rPr>
              <a:t>daño</a:t>
            </a:r>
            <a:r>
              <a:rPr lang="en-US" b="1" dirty="0">
                <a:solidFill>
                  <a:schemeClr val="accent5"/>
                </a:solidFill>
              </a:rPr>
              <a:t> a </a:t>
            </a:r>
            <a:r>
              <a:rPr lang="en-US" b="1" dirty="0" err="1">
                <a:solidFill>
                  <a:schemeClr val="accent5"/>
                </a:solidFill>
              </a:rPr>
              <a:t>otro</a:t>
            </a:r>
            <a:r>
              <a:rPr lang="en-US" b="1" dirty="0">
                <a:solidFill>
                  <a:schemeClr val="accent5"/>
                </a:solidFill>
              </a:rPr>
              <a:t> </a:t>
            </a:r>
            <a:r>
              <a:rPr lang="en-US" b="1" u="sng" dirty="0">
                <a:solidFill>
                  <a:schemeClr val="accent5"/>
                </a:solidFill>
              </a:rPr>
              <a:t>NO ES ACEPTABLE</a:t>
            </a:r>
          </a:p>
          <a:p>
            <a:r>
              <a:rPr lang="en-US" b="1" dirty="0" err="1">
                <a:solidFill>
                  <a:schemeClr val="accent5"/>
                </a:solidFill>
              </a:rPr>
              <a:t>Tenemos</a:t>
            </a:r>
            <a:r>
              <a:rPr lang="en-US" b="1" dirty="0">
                <a:solidFill>
                  <a:schemeClr val="accent5"/>
                </a:solidFill>
              </a:rPr>
              <a:t> </a:t>
            </a:r>
            <a:r>
              <a:rPr lang="en-US" b="1" dirty="0" err="1">
                <a:solidFill>
                  <a:schemeClr val="accent5"/>
                </a:solidFill>
              </a:rPr>
              <a:t>pocas</a:t>
            </a:r>
            <a:r>
              <a:rPr lang="en-US" b="1" dirty="0">
                <a:solidFill>
                  <a:schemeClr val="accent5"/>
                </a:solidFill>
              </a:rPr>
              <a:t> </a:t>
            </a:r>
            <a:r>
              <a:rPr lang="en-US" b="1" dirty="0" err="1">
                <a:solidFill>
                  <a:schemeClr val="accent5"/>
                </a:solidFill>
              </a:rPr>
              <a:t>herramientas</a:t>
            </a:r>
            <a:r>
              <a:rPr lang="en-US" b="1" dirty="0">
                <a:solidFill>
                  <a:schemeClr val="accent5"/>
                </a:solidFill>
              </a:rPr>
              <a:t>, </a:t>
            </a:r>
            <a:r>
              <a:rPr lang="en-US" b="1" dirty="0" err="1">
                <a:solidFill>
                  <a:schemeClr val="accent5"/>
                </a:solidFill>
              </a:rPr>
              <a:t>conocimientos</a:t>
            </a:r>
            <a:r>
              <a:rPr lang="en-US" b="1" dirty="0">
                <a:solidFill>
                  <a:schemeClr val="accent5"/>
                </a:solidFill>
              </a:rPr>
              <a:t> y </a:t>
            </a:r>
            <a:r>
              <a:rPr lang="en-US" b="1" dirty="0" err="1">
                <a:solidFill>
                  <a:schemeClr val="accent5"/>
                </a:solidFill>
              </a:rPr>
              <a:t>destrezas</a:t>
            </a:r>
            <a:r>
              <a:rPr lang="en-US" b="1" dirty="0">
                <a:solidFill>
                  <a:schemeClr val="accent5"/>
                </a:solidFill>
              </a:rPr>
              <a:t> para </a:t>
            </a:r>
            <a:r>
              <a:rPr lang="en-US" b="1" dirty="0" err="1">
                <a:solidFill>
                  <a:schemeClr val="accent5"/>
                </a:solidFill>
              </a:rPr>
              <a:t>reconocer</a:t>
            </a:r>
            <a:r>
              <a:rPr lang="en-US" b="1" dirty="0">
                <a:solidFill>
                  <a:schemeClr val="accent5"/>
                </a:solidFill>
              </a:rPr>
              <a:t>, </a:t>
            </a:r>
            <a:r>
              <a:rPr lang="en-US" b="1" dirty="0" err="1">
                <a:solidFill>
                  <a:schemeClr val="accent5"/>
                </a:solidFill>
              </a:rPr>
              <a:t>prevenir</a:t>
            </a:r>
            <a:r>
              <a:rPr lang="en-US" b="1" dirty="0">
                <a:solidFill>
                  <a:schemeClr val="accent5"/>
                </a:solidFill>
              </a:rPr>
              <a:t> y </a:t>
            </a:r>
            <a:r>
              <a:rPr lang="en-US" b="1" dirty="0" err="1">
                <a:solidFill>
                  <a:schemeClr val="accent5"/>
                </a:solidFill>
              </a:rPr>
              <a:t>manejar</a:t>
            </a:r>
            <a:r>
              <a:rPr lang="en-US" b="1" dirty="0">
                <a:solidFill>
                  <a:schemeClr val="accent5"/>
                </a:solidFill>
              </a:rPr>
              <a:t> </a:t>
            </a:r>
            <a:r>
              <a:rPr lang="en-US" b="1" dirty="0" err="1">
                <a:solidFill>
                  <a:schemeClr val="accent5"/>
                </a:solidFill>
              </a:rPr>
              <a:t>el</a:t>
            </a:r>
            <a:r>
              <a:rPr lang="en-US" b="1" dirty="0">
                <a:solidFill>
                  <a:schemeClr val="accent5"/>
                </a:solidFill>
              </a:rPr>
              <a:t> </a:t>
            </a:r>
            <a:r>
              <a:rPr lang="en-US" b="1" dirty="0" err="1">
                <a:solidFill>
                  <a:schemeClr val="accent5"/>
                </a:solidFill>
              </a:rPr>
              <a:t>acoso</a:t>
            </a:r>
            <a:r>
              <a:rPr lang="en-US" b="1" dirty="0">
                <a:solidFill>
                  <a:schemeClr val="accent5"/>
                </a:solidFill>
              </a:rPr>
              <a:t> escolar</a:t>
            </a:r>
          </a:p>
          <a:p>
            <a:r>
              <a:rPr lang="en-US" b="1" dirty="0" err="1">
                <a:solidFill>
                  <a:schemeClr val="accent5"/>
                </a:solidFill>
              </a:rPr>
              <a:t>Requiere</a:t>
            </a:r>
            <a:r>
              <a:rPr lang="en-US" b="1" dirty="0">
                <a:solidFill>
                  <a:schemeClr val="accent5"/>
                </a:solidFill>
              </a:rPr>
              <a:t> de TODA la </a:t>
            </a:r>
            <a:r>
              <a:rPr lang="en-US" b="1" dirty="0" err="1">
                <a:solidFill>
                  <a:schemeClr val="accent5"/>
                </a:solidFill>
              </a:rPr>
              <a:t>comunidad</a:t>
            </a:r>
            <a:r>
              <a:rPr lang="en-US" b="1" dirty="0">
                <a:solidFill>
                  <a:schemeClr val="accent5"/>
                </a:solidFill>
              </a:rPr>
              <a:t> escolar, </a:t>
            </a:r>
            <a:r>
              <a:rPr lang="en-US" b="1" dirty="0" err="1">
                <a:solidFill>
                  <a:schemeClr val="accent5"/>
                </a:solidFill>
              </a:rPr>
              <a:t>estudiantes</a:t>
            </a:r>
            <a:r>
              <a:rPr lang="en-US" b="1" dirty="0">
                <a:solidFill>
                  <a:schemeClr val="accent5"/>
                </a:solidFill>
              </a:rPr>
              <a:t>, padres, maestros, </a:t>
            </a:r>
            <a:r>
              <a:rPr lang="en-US" b="1" dirty="0" err="1">
                <a:solidFill>
                  <a:schemeClr val="accent5"/>
                </a:solidFill>
              </a:rPr>
              <a:t>consejeros</a:t>
            </a:r>
            <a:r>
              <a:rPr lang="en-US" b="1" dirty="0">
                <a:solidFill>
                  <a:schemeClr val="accent5"/>
                </a:solidFill>
              </a:rPr>
              <a:t>, </a:t>
            </a:r>
            <a:r>
              <a:rPr lang="en-US" b="1" dirty="0" err="1">
                <a:solidFill>
                  <a:schemeClr val="accent5"/>
                </a:solidFill>
              </a:rPr>
              <a:t>directores</a:t>
            </a:r>
            <a:r>
              <a:rPr lang="en-US" b="1" dirty="0">
                <a:solidFill>
                  <a:schemeClr val="accent5"/>
                </a:solidFill>
              </a:rPr>
              <a:t>, </a:t>
            </a:r>
            <a:r>
              <a:rPr lang="en-US" b="1" dirty="0" err="1">
                <a:solidFill>
                  <a:schemeClr val="accent5"/>
                </a:solidFill>
              </a:rPr>
              <a:t>psicólogos</a:t>
            </a:r>
            <a:r>
              <a:rPr lang="en-US" b="1" dirty="0">
                <a:solidFill>
                  <a:schemeClr val="accent5"/>
                </a:solidFill>
              </a:rPr>
              <a:t>, </a:t>
            </a:r>
            <a:r>
              <a:rPr lang="en-US" b="1" dirty="0" err="1">
                <a:solidFill>
                  <a:schemeClr val="accent5"/>
                </a:solidFill>
              </a:rPr>
              <a:t>otros</a:t>
            </a:r>
            <a:r>
              <a:rPr lang="en-US" b="1" dirty="0">
                <a:solidFill>
                  <a:schemeClr val="accent5"/>
                </a:solidFill>
              </a:rPr>
              <a:t> </a:t>
            </a:r>
            <a:r>
              <a:rPr lang="en-US" b="1" dirty="0" err="1">
                <a:solidFill>
                  <a:schemeClr val="accent5"/>
                </a:solidFill>
              </a:rPr>
              <a:t>adultos</a:t>
            </a:r>
            <a:r>
              <a:rPr lang="en-US" b="1" dirty="0">
                <a:solidFill>
                  <a:schemeClr val="accent5"/>
                </a:solidFill>
              </a:rPr>
              <a:t>, etc.</a:t>
            </a:r>
          </a:p>
          <a:p>
            <a:r>
              <a:rPr lang="en-US" b="1" dirty="0">
                <a:solidFill>
                  <a:schemeClr val="accent5"/>
                </a:solidFill>
              </a:rPr>
              <a:t>El </a:t>
            </a:r>
            <a:r>
              <a:rPr lang="en-US" b="1" dirty="0" err="1">
                <a:solidFill>
                  <a:schemeClr val="accent5"/>
                </a:solidFill>
              </a:rPr>
              <a:t>conocimiento</a:t>
            </a:r>
            <a:r>
              <a:rPr lang="en-US" b="1" dirty="0">
                <a:solidFill>
                  <a:schemeClr val="accent5"/>
                </a:solidFill>
              </a:rPr>
              <a:t> profundo </a:t>
            </a:r>
            <a:r>
              <a:rPr lang="en-US" b="1" dirty="0" err="1">
                <a:solidFill>
                  <a:schemeClr val="accent5"/>
                </a:solidFill>
              </a:rPr>
              <a:t>merma</a:t>
            </a:r>
            <a:r>
              <a:rPr lang="en-US" b="1" dirty="0">
                <a:solidFill>
                  <a:schemeClr val="accent5"/>
                </a:solidFill>
              </a:rPr>
              <a:t> </a:t>
            </a:r>
            <a:r>
              <a:rPr lang="en-US" b="1" dirty="0" err="1">
                <a:solidFill>
                  <a:schemeClr val="accent5"/>
                </a:solidFill>
              </a:rPr>
              <a:t>el</a:t>
            </a:r>
            <a:r>
              <a:rPr lang="en-US" b="1" dirty="0">
                <a:solidFill>
                  <a:schemeClr val="accent5"/>
                </a:solidFill>
              </a:rPr>
              <a:t> bullying</a:t>
            </a:r>
            <a:endParaRPr lang="es-PR" b="1" dirty="0">
              <a:solidFill>
                <a:schemeClr val="accent5"/>
              </a:solidFill>
            </a:endParaRPr>
          </a:p>
        </p:txBody>
      </p:sp>
      <p:pic>
        <p:nvPicPr>
          <p:cNvPr id="4" name="Picture 3">
            <a:extLst>
              <a:ext uri="{FF2B5EF4-FFF2-40B4-BE49-F238E27FC236}">
                <a16:creationId xmlns:a16="http://schemas.microsoft.com/office/drawing/2014/main" id="{86613BBA-A42E-D183-97A2-06D59876D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2498940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77609C-B919-BE7D-11A0-EAD7E152D25F}"/>
              </a:ext>
            </a:extLst>
          </p:cNvPr>
          <p:cNvSpPr txBox="1"/>
          <p:nvPr/>
        </p:nvSpPr>
        <p:spPr>
          <a:xfrm>
            <a:off x="872455" y="1030440"/>
            <a:ext cx="10637240" cy="4247317"/>
          </a:xfrm>
          <a:prstGeom prst="rect">
            <a:avLst/>
          </a:prstGeom>
          <a:noFill/>
        </p:spPr>
        <p:txBody>
          <a:bodyPr wrap="square">
            <a:spAutoFit/>
          </a:bodyPr>
          <a:lstStyle/>
          <a:p>
            <a:r>
              <a:rPr lang="en-US" b="1" i="0" dirty="0">
                <a:solidFill>
                  <a:srgbClr val="0070C0"/>
                </a:solidFill>
                <a:effectLst/>
                <a:latin typeface="Open Sans" panose="020B0606030504020204" pitchFamily="34" charset="0"/>
              </a:rPr>
              <a:t>OFFENDING</a:t>
            </a:r>
            <a:br>
              <a:rPr lang="en-US" b="1" dirty="0">
                <a:solidFill>
                  <a:srgbClr val="0070C0"/>
                </a:solidFill>
              </a:rPr>
            </a:br>
            <a:br>
              <a:rPr lang="en-US" b="1" dirty="0">
                <a:solidFill>
                  <a:srgbClr val="0070C0"/>
                </a:solidFill>
              </a:rPr>
            </a:br>
            <a:r>
              <a:rPr lang="en-US" b="1" i="0" dirty="0">
                <a:solidFill>
                  <a:srgbClr val="0070C0"/>
                </a:solidFill>
                <a:effectLst/>
                <a:latin typeface="Open Sans" panose="020B0606030504020204" pitchFamily="34" charset="0"/>
              </a:rPr>
              <a:t>• 7% of youth admitted that they prevented their romantic partner from using a computer or cell phone.</a:t>
            </a:r>
            <a:br>
              <a:rPr lang="en-US" b="1" dirty="0">
                <a:solidFill>
                  <a:srgbClr val="0070C0"/>
                </a:solidFill>
              </a:rPr>
            </a:br>
            <a:br>
              <a:rPr lang="en-US" b="1" dirty="0">
                <a:solidFill>
                  <a:srgbClr val="0070C0"/>
                </a:solidFill>
              </a:rPr>
            </a:br>
            <a:r>
              <a:rPr lang="en-US" b="1" i="0" dirty="0">
                <a:solidFill>
                  <a:srgbClr val="0070C0"/>
                </a:solidFill>
                <a:effectLst/>
                <a:latin typeface="Open Sans" panose="020B0606030504020204" pitchFamily="34" charset="0"/>
              </a:rPr>
              <a:t>• 6% of boys and 4% of girls say they posted something publicly online to make fun of, threaten, or embarrass their romantic partner.</a:t>
            </a:r>
            <a:br>
              <a:rPr lang="en-US" b="1" dirty="0">
                <a:solidFill>
                  <a:srgbClr val="0070C0"/>
                </a:solidFill>
              </a:rPr>
            </a:br>
            <a:br>
              <a:rPr lang="en-US" b="1" dirty="0">
                <a:solidFill>
                  <a:srgbClr val="0070C0"/>
                </a:solidFill>
              </a:rPr>
            </a:br>
            <a:r>
              <a:rPr lang="en-US" b="1" i="0" dirty="0">
                <a:solidFill>
                  <a:srgbClr val="0070C0"/>
                </a:solidFill>
                <a:effectLst/>
                <a:latin typeface="Open Sans" panose="020B0606030504020204" pitchFamily="34" charset="0"/>
              </a:rPr>
              <a:t>• About 7% of youth said they sent a threatening cell phone message to their romantic partner.</a:t>
            </a:r>
            <a:br>
              <a:rPr lang="en-US" b="1" dirty="0">
                <a:solidFill>
                  <a:srgbClr val="0070C0"/>
                </a:solidFill>
              </a:rPr>
            </a:br>
            <a:br>
              <a:rPr lang="en-US" b="1" dirty="0">
                <a:solidFill>
                  <a:srgbClr val="0070C0"/>
                </a:solidFill>
              </a:rPr>
            </a:br>
            <a:r>
              <a:rPr lang="en-US" b="1" i="0" dirty="0">
                <a:solidFill>
                  <a:srgbClr val="0070C0"/>
                </a:solidFill>
                <a:effectLst/>
                <a:latin typeface="Open Sans" panose="020B0606030504020204" pitchFamily="34" charset="0"/>
              </a:rPr>
              <a:t>• 5% of boys and 3% of girls said they uploaded or shared a humiliating of harassing picture of their romantic partner online or through their cell phone</a:t>
            </a:r>
            <a:br>
              <a:rPr lang="en-US" dirty="0"/>
            </a:br>
            <a:br>
              <a:rPr lang="en-US" dirty="0"/>
            </a:br>
            <a:endParaRPr lang="es-PR" dirty="0"/>
          </a:p>
        </p:txBody>
      </p:sp>
      <p:pic>
        <p:nvPicPr>
          <p:cNvPr id="4" name="Picture 3">
            <a:extLst>
              <a:ext uri="{FF2B5EF4-FFF2-40B4-BE49-F238E27FC236}">
                <a16:creationId xmlns:a16="http://schemas.microsoft.com/office/drawing/2014/main" id="{90E9C699-6470-88B8-9D4E-2827F43A1A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9335" y="5644590"/>
            <a:ext cx="631696" cy="765799"/>
          </a:xfrm>
          <a:prstGeom prst="rect">
            <a:avLst/>
          </a:prstGeom>
        </p:spPr>
      </p:pic>
    </p:spTree>
    <p:extLst>
      <p:ext uri="{BB962C8B-B14F-4D97-AF65-F5344CB8AC3E}">
        <p14:creationId xmlns:p14="http://schemas.microsoft.com/office/powerpoint/2010/main" val="3933618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A40092-1380-89AF-2E37-4E94DE52116E}"/>
              </a:ext>
            </a:extLst>
          </p:cNvPr>
          <p:cNvSpPr txBox="1"/>
          <p:nvPr/>
        </p:nvSpPr>
        <p:spPr>
          <a:xfrm>
            <a:off x="260059" y="358348"/>
            <a:ext cx="11526473" cy="5632311"/>
          </a:xfrm>
          <a:prstGeom prst="rect">
            <a:avLst/>
          </a:prstGeom>
          <a:noFill/>
        </p:spPr>
        <p:txBody>
          <a:bodyPr wrap="square">
            <a:spAutoFit/>
          </a:bodyPr>
          <a:lstStyle/>
          <a:p>
            <a:r>
              <a:rPr lang="en-US" b="1" i="0" dirty="0">
                <a:solidFill>
                  <a:srgbClr val="0070C0"/>
                </a:solidFill>
                <a:effectLst/>
                <a:latin typeface="Open Sans" panose="020B0606030504020204" pitchFamily="34" charset="0"/>
              </a:rPr>
              <a:t>RELATIONSHIPS</a:t>
            </a:r>
            <a:br>
              <a:rPr lang="en-US" b="1" dirty="0"/>
            </a:br>
            <a:br>
              <a:rPr lang="en-US" b="1" dirty="0"/>
            </a:br>
            <a:r>
              <a:rPr lang="en-US" b="1" i="0" dirty="0">
                <a:solidFill>
                  <a:srgbClr val="0070C0"/>
                </a:solidFill>
                <a:effectLst/>
                <a:latin typeface="Open Sans" panose="020B0606030504020204" pitchFamily="34" charset="0"/>
              </a:rPr>
              <a:t>• Victims of traditional (offline) dating violence are significantly more likely to be victims of electronic forms of dating violence (r=.75) than those who have not experienced offline bullying</a:t>
            </a:r>
            <a:br>
              <a:rPr lang="en-US" b="1" dirty="0">
                <a:solidFill>
                  <a:srgbClr val="0070C0"/>
                </a:solidFill>
              </a:rPr>
            </a:br>
            <a:br>
              <a:rPr lang="en-US" b="1" dirty="0">
                <a:solidFill>
                  <a:srgbClr val="0070C0"/>
                </a:solidFill>
              </a:rPr>
            </a:br>
            <a:r>
              <a:rPr lang="en-US" b="1" i="0" dirty="0">
                <a:solidFill>
                  <a:srgbClr val="0070C0"/>
                </a:solidFill>
                <a:effectLst/>
                <a:latin typeface="Open Sans" panose="020B0606030504020204" pitchFamily="34" charset="0"/>
              </a:rPr>
              <a:t>• Those who admit to engaging in traditional dating violence also report engaging in electronic forms of dating violence (r=.77)</a:t>
            </a:r>
            <a:br>
              <a:rPr lang="en-US" b="1" dirty="0">
                <a:solidFill>
                  <a:srgbClr val="0070C0"/>
                </a:solidFill>
              </a:rPr>
            </a:br>
            <a:br>
              <a:rPr lang="en-US" b="1" dirty="0">
                <a:solidFill>
                  <a:srgbClr val="0070C0"/>
                </a:solidFill>
              </a:rPr>
            </a:br>
            <a:r>
              <a:rPr lang="en-US" b="1" i="0" dirty="0">
                <a:solidFill>
                  <a:srgbClr val="0070C0"/>
                </a:solidFill>
                <a:effectLst/>
                <a:latin typeface="Open Sans" panose="020B0606030504020204" pitchFamily="34" charset="0"/>
              </a:rPr>
              <a:t>• Victims of dating violence (r=.51) and specifically electronic forms of dating violence (r=.64) are significantly more likely to also be victims of cyberbullying</a:t>
            </a:r>
            <a:br>
              <a:rPr lang="en-US" b="1" dirty="0">
                <a:solidFill>
                  <a:srgbClr val="0070C0"/>
                </a:solidFill>
              </a:rPr>
            </a:br>
            <a:br>
              <a:rPr lang="en-US" b="1" dirty="0">
                <a:solidFill>
                  <a:srgbClr val="0070C0"/>
                </a:solidFill>
              </a:rPr>
            </a:br>
            <a:r>
              <a:rPr lang="en-US" b="1" i="0" dirty="0">
                <a:solidFill>
                  <a:srgbClr val="0070C0"/>
                </a:solidFill>
                <a:effectLst/>
                <a:latin typeface="Open Sans" panose="020B0606030504020204" pitchFamily="34" charset="0"/>
              </a:rPr>
              <a:t>• Youth who are cyberbullied are 3.6 times as likely to experience electronic teen dating violence</a:t>
            </a:r>
            <a:br>
              <a:rPr lang="en-US" b="1" dirty="0">
                <a:solidFill>
                  <a:srgbClr val="0070C0"/>
                </a:solidFill>
              </a:rPr>
            </a:br>
            <a:br>
              <a:rPr lang="en-US" b="1" dirty="0">
                <a:solidFill>
                  <a:srgbClr val="0070C0"/>
                </a:solidFill>
              </a:rPr>
            </a:br>
            <a:r>
              <a:rPr lang="en-US" b="1" i="0" dirty="0">
                <a:solidFill>
                  <a:srgbClr val="0070C0"/>
                </a:solidFill>
                <a:effectLst/>
                <a:latin typeface="Open Sans" panose="020B0606030504020204" pitchFamily="34" charset="0"/>
              </a:rPr>
              <a:t>• Youth who admit to engaging in dating violence (r=.52) and specifically electronic forms of dating violence (r=.65) also admit to engaging in cyberbullying</a:t>
            </a:r>
            <a:br>
              <a:rPr lang="en-US" b="1" dirty="0">
                <a:solidFill>
                  <a:srgbClr val="0070C0"/>
                </a:solidFill>
              </a:rPr>
            </a:br>
            <a:br>
              <a:rPr lang="en-US" b="1" dirty="0">
                <a:solidFill>
                  <a:srgbClr val="0070C0"/>
                </a:solidFill>
              </a:rPr>
            </a:br>
            <a:r>
              <a:rPr lang="en-US" b="1" i="0" dirty="0">
                <a:solidFill>
                  <a:srgbClr val="0070C0"/>
                </a:solidFill>
                <a:effectLst/>
                <a:latin typeface="Open Sans" panose="020B0606030504020204" pitchFamily="34" charset="0"/>
              </a:rPr>
              <a:t>• Youth who share their passwords with their significant other are nearly three times as likely to be victims of electronic dating violence</a:t>
            </a:r>
            <a:br>
              <a:rPr lang="en-US" b="1" dirty="0">
                <a:solidFill>
                  <a:srgbClr val="0070C0"/>
                </a:solidFill>
              </a:rPr>
            </a:br>
            <a:br>
              <a:rPr lang="en-US" b="1" dirty="0">
                <a:solidFill>
                  <a:srgbClr val="0070C0"/>
                </a:solidFill>
              </a:rPr>
            </a:br>
            <a:r>
              <a:rPr lang="en-US" b="1" i="0" dirty="0">
                <a:solidFill>
                  <a:srgbClr val="0070C0"/>
                </a:solidFill>
                <a:effectLst/>
                <a:latin typeface="Open Sans" panose="020B0606030504020204" pitchFamily="34" charset="0"/>
              </a:rPr>
              <a:t>• Older students reported more experience with dating violence</a:t>
            </a:r>
            <a:endParaRPr lang="es-PR" b="1" dirty="0">
              <a:solidFill>
                <a:srgbClr val="0070C0"/>
              </a:solidFill>
            </a:endParaRPr>
          </a:p>
        </p:txBody>
      </p:sp>
      <p:pic>
        <p:nvPicPr>
          <p:cNvPr id="4" name="Picture 3">
            <a:extLst>
              <a:ext uri="{FF2B5EF4-FFF2-40B4-BE49-F238E27FC236}">
                <a16:creationId xmlns:a16="http://schemas.microsoft.com/office/drawing/2014/main" id="{3EB237BE-6398-1CE2-D302-396843FD06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9335" y="5644590"/>
            <a:ext cx="631696" cy="765799"/>
          </a:xfrm>
          <a:prstGeom prst="rect">
            <a:avLst/>
          </a:prstGeom>
        </p:spPr>
      </p:pic>
    </p:spTree>
    <p:extLst>
      <p:ext uri="{BB962C8B-B14F-4D97-AF65-F5344CB8AC3E}">
        <p14:creationId xmlns:p14="http://schemas.microsoft.com/office/powerpoint/2010/main" val="1203307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D5EF1-BBC6-5FD4-6F7C-51A6D3B3A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969" y="481805"/>
            <a:ext cx="11230062" cy="5928584"/>
          </a:xfrm>
          <a:prstGeom prst="rect">
            <a:avLst/>
          </a:prstGeom>
        </p:spPr>
      </p:pic>
      <p:pic>
        <p:nvPicPr>
          <p:cNvPr id="5" name="Picture 4">
            <a:extLst>
              <a:ext uri="{FF2B5EF4-FFF2-40B4-BE49-F238E27FC236}">
                <a16:creationId xmlns:a16="http://schemas.microsoft.com/office/drawing/2014/main" id="{46EBCF27-40BA-E7E7-1FBC-94FB078C3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3167" y="5610396"/>
            <a:ext cx="631696" cy="765799"/>
          </a:xfrm>
          <a:prstGeom prst="rect">
            <a:avLst/>
          </a:prstGeom>
        </p:spPr>
      </p:pic>
      <p:sp>
        <p:nvSpPr>
          <p:cNvPr id="7" name="TextBox 6">
            <a:extLst>
              <a:ext uri="{FF2B5EF4-FFF2-40B4-BE49-F238E27FC236}">
                <a16:creationId xmlns:a16="http://schemas.microsoft.com/office/drawing/2014/main" id="{535192C1-808C-38F4-0832-9D85CAADC8D3}"/>
              </a:ext>
            </a:extLst>
          </p:cNvPr>
          <p:cNvSpPr txBox="1"/>
          <p:nvPr/>
        </p:nvSpPr>
        <p:spPr>
          <a:xfrm>
            <a:off x="8660235" y="540900"/>
            <a:ext cx="3185020" cy="830997"/>
          </a:xfrm>
          <a:prstGeom prst="rect">
            <a:avLst/>
          </a:prstGeom>
          <a:noFill/>
        </p:spPr>
        <p:txBody>
          <a:bodyPr wrap="square">
            <a:spAutoFit/>
          </a:bodyPr>
          <a:lstStyle/>
          <a:p>
            <a:r>
              <a:rPr lang="en-US" sz="1600" b="1" i="0" dirty="0">
                <a:solidFill>
                  <a:schemeClr val="accent6">
                    <a:lumMod val="50000"/>
                  </a:schemeClr>
                </a:solidFill>
                <a:effectLst/>
                <a:latin typeface="Open Sans" panose="020B0606030504020204" pitchFamily="34" charset="0"/>
              </a:rPr>
              <a:t>2019 from a national sample of 4,972 12- to 17-year-olds in the United States</a:t>
            </a:r>
            <a:endParaRPr lang="es-PR" sz="1600" b="1" dirty="0">
              <a:solidFill>
                <a:schemeClr val="accent6">
                  <a:lumMod val="50000"/>
                </a:schemeClr>
              </a:solidFill>
            </a:endParaRPr>
          </a:p>
        </p:txBody>
      </p:sp>
    </p:spTree>
    <p:extLst>
      <p:ext uri="{BB962C8B-B14F-4D97-AF65-F5344CB8AC3E}">
        <p14:creationId xmlns:p14="http://schemas.microsoft.com/office/powerpoint/2010/main" val="2604257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3E2EA9-5981-2830-6DC5-F051717B7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9335" y="5644590"/>
            <a:ext cx="631696" cy="765799"/>
          </a:xfrm>
          <a:prstGeom prst="rect">
            <a:avLst/>
          </a:prstGeom>
        </p:spPr>
      </p:pic>
      <p:pic>
        <p:nvPicPr>
          <p:cNvPr id="4" name="Picture 3">
            <a:extLst>
              <a:ext uri="{FF2B5EF4-FFF2-40B4-BE49-F238E27FC236}">
                <a16:creationId xmlns:a16="http://schemas.microsoft.com/office/drawing/2014/main" id="{1D12856F-AD52-CA78-6945-80E60483D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894" y="336754"/>
            <a:ext cx="11325137" cy="6181491"/>
          </a:xfrm>
          <a:prstGeom prst="rect">
            <a:avLst/>
          </a:prstGeom>
        </p:spPr>
      </p:pic>
      <p:sp>
        <p:nvSpPr>
          <p:cNvPr id="6" name="TextBox 5">
            <a:extLst>
              <a:ext uri="{FF2B5EF4-FFF2-40B4-BE49-F238E27FC236}">
                <a16:creationId xmlns:a16="http://schemas.microsoft.com/office/drawing/2014/main" id="{EF5618CF-4F75-7BE1-438C-554E5AD6ED66}"/>
              </a:ext>
            </a:extLst>
          </p:cNvPr>
          <p:cNvSpPr txBox="1"/>
          <p:nvPr/>
        </p:nvSpPr>
        <p:spPr>
          <a:xfrm>
            <a:off x="480969" y="5160423"/>
            <a:ext cx="2424418" cy="646331"/>
          </a:xfrm>
          <a:prstGeom prst="rect">
            <a:avLst/>
          </a:prstGeom>
          <a:noFill/>
        </p:spPr>
        <p:txBody>
          <a:bodyPr wrap="square">
            <a:spAutoFit/>
          </a:bodyPr>
          <a:lstStyle/>
          <a:p>
            <a:r>
              <a:rPr lang="en-US" sz="1200" b="1" i="0" dirty="0">
                <a:solidFill>
                  <a:schemeClr val="accent6">
                    <a:lumMod val="50000"/>
                  </a:schemeClr>
                </a:solidFill>
                <a:effectLst/>
                <a:latin typeface="Open Sans" panose="020B0606030504020204" pitchFamily="34" charset="0"/>
              </a:rPr>
              <a:t>2019 from a national sample of 4,972 12- to 17-year-olds </a:t>
            </a:r>
          </a:p>
          <a:p>
            <a:r>
              <a:rPr lang="en-US" sz="1200" b="1" i="0" dirty="0">
                <a:solidFill>
                  <a:schemeClr val="accent6">
                    <a:lumMod val="50000"/>
                  </a:schemeClr>
                </a:solidFill>
                <a:effectLst/>
                <a:latin typeface="Open Sans" panose="020B0606030504020204" pitchFamily="34" charset="0"/>
              </a:rPr>
              <a:t>in the United States</a:t>
            </a:r>
            <a:endParaRPr lang="es-PR" sz="1200" b="1" dirty="0">
              <a:solidFill>
                <a:schemeClr val="accent6">
                  <a:lumMod val="50000"/>
                </a:schemeClr>
              </a:solidFill>
            </a:endParaRPr>
          </a:p>
        </p:txBody>
      </p:sp>
    </p:spTree>
    <p:extLst>
      <p:ext uri="{BB962C8B-B14F-4D97-AF65-F5344CB8AC3E}">
        <p14:creationId xmlns:p14="http://schemas.microsoft.com/office/powerpoint/2010/main" val="4102768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EE3721E3-DD14-AA6F-23D8-50848218BB0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27267" y="472305"/>
            <a:ext cx="11221676" cy="5727159"/>
          </a:xfrm>
        </p:spPr>
      </p:pic>
      <p:sp>
        <p:nvSpPr>
          <p:cNvPr id="11" name="Rectangle 10">
            <a:extLst>
              <a:ext uri="{FF2B5EF4-FFF2-40B4-BE49-F238E27FC236}">
                <a16:creationId xmlns:a16="http://schemas.microsoft.com/office/drawing/2014/main" id="{5AB7143D-9269-C737-F3C7-AB8206FC45A9}"/>
              </a:ext>
            </a:extLst>
          </p:cNvPr>
          <p:cNvSpPr/>
          <p:nvPr/>
        </p:nvSpPr>
        <p:spPr>
          <a:xfrm>
            <a:off x="543057" y="5553133"/>
            <a:ext cx="8638910" cy="584775"/>
          </a:xfrm>
          <a:prstGeom prst="rect">
            <a:avLst/>
          </a:prstGeom>
          <a:noFill/>
        </p:spPr>
        <p:txBody>
          <a:bodyPr wrap="square" lIns="91440" tIns="45720" rIns="91440" bIns="45720">
            <a:spAutoFit/>
          </a:bodyPr>
          <a:lstStyle/>
          <a:p>
            <a:pPr algn="ctr"/>
            <a:r>
              <a:rPr lang="en-US" sz="3200" b="0" cap="none" spc="0" dirty="0">
                <a:ln w="0"/>
                <a:solidFill>
                  <a:schemeClr val="accent1"/>
                </a:solidFill>
                <a:effectLst>
                  <a:outerShdw blurRad="38100" dist="25400" dir="5400000" algn="ctr" rotWithShape="0">
                    <a:srgbClr val="6E747A">
                      <a:alpha val="43000"/>
                    </a:srgbClr>
                  </a:outerShdw>
                </a:effectLst>
              </a:rPr>
              <a:t>Distribution and possession of child pornography</a:t>
            </a:r>
          </a:p>
        </p:txBody>
      </p:sp>
      <p:sp>
        <p:nvSpPr>
          <p:cNvPr id="13" name="TextBox 12">
            <a:extLst>
              <a:ext uri="{FF2B5EF4-FFF2-40B4-BE49-F238E27FC236}">
                <a16:creationId xmlns:a16="http://schemas.microsoft.com/office/drawing/2014/main" id="{248A8C70-B965-3F55-9865-170FAD646514}"/>
              </a:ext>
            </a:extLst>
          </p:cNvPr>
          <p:cNvSpPr txBox="1"/>
          <p:nvPr/>
        </p:nvSpPr>
        <p:spPr>
          <a:xfrm>
            <a:off x="7475433" y="6199464"/>
            <a:ext cx="6097424" cy="369332"/>
          </a:xfrm>
          <a:prstGeom prst="rect">
            <a:avLst/>
          </a:prstGeom>
          <a:noFill/>
        </p:spPr>
        <p:txBody>
          <a:bodyPr wrap="square">
            <a:spAutoFit/>
          </a:bodyPr>
          <a:lstStyle/>
          <a:p>
            <a:pPr algn="ctr"/>
            <a:r>
              <a:rPr lang="en-US" sz="1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Mishna, U Toronto 2023</a:t>
            </a:r>
          </a:p>
        </p:txBody>
      </p:sp>
      <p:pic>
        <p:nvPicPr>
          <p:cNvPr id="14" name="Picture 13">
            <a:extLst>
              <a:ext uri="{FF2B5EF4-FFF2-40B4-BE49-F238E27FC236}">
                <a16:creationId xmlns:a16="http://schemas.microsoft.com/office/drawing/2014/main" id="{8DCEFB36-34FF-B385-1843-8A0F9E3CD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7247" y="472305"/>
            <a:ext cx="631696" cy="765799"/>
          </a:xfrm>
          <a:prstGeom prst="rect">
            <a:avLst/>
          </a:prstGeom>
        </p:spPr>
      </p:pic>
    </p:spTree>
    <p:extLst>
      <p:ext uri="{BB962C8B-B14F-4D97-AF65-F5344CB8AC3E}">
        <p14:creationId xmlns:p14="http://schemas.microsoft.com/office/powerpoint/2010/main" val="2262283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BC4017C-2093-8C58-4952-F193E991788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8411" y="369659"/>
            <a:ext cx="11252620" cy="6046939"/>
          </a:xfrm>
        </p:spPr>
      </p:pic>
      <p:sp>
        <p:nvSpPr>
          <p:cNvPr id="8" name="TextBox 7">
            <a:extLst>
              <a:ext uri="{FF2B5EF4-FFF2-40B4-BE49-F238E27FC236}">
                <a16:creationId xmlns:a16="http://schemas.microsoft.com/office/drawing/2014/main" id="{FEAB4381-8CC8-0835-F6CF-27FE342421BF}"/>
              </a:ext>
            </a:extLst>
          </p:cNvPr>
          <p:cNvSpPr txBox="1"/>
          <p:nvPr/>
        </p:nvSpPr>
        <p:spPr>
          <a:xfrm>
            <a:off x="-1113639" y="5842824"/>
            <a:ext cx="6094602" cy="369332"/>
          </a:xfrm>
          <a:prstGeom prst="rect">
            <a:avLst/>
          </a:prstGeom>
          <a:noFill/>
        </p:spPr>
        <p:txBody>
          <a:bodyPr wrap="square">
            <a:spAutoFit/>
          </a:bodyPr>
          <a:lstStyle/>
          <a:p>
            <a:pPr algn="ctr"/>
            <a:r>
              <a:rPr lang="en-US" sz="1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Mishna, U Toronto 2023</a:t>
            </a:r>
          </a:p>
        </p:txBody>
      </p:sp>
      <p:pic>
        <p:nvPicPr>
          <p:cNvPr id="9" name="Picture 8">
            <a:extLst>
              <a:ext uri="{FF2B5EF4-FFF2-40B4-BE49-F238E27FC236}">
                <a16:creationId xmlns:a16="http://schemas.microsoft.com/office/drawing/2014/main" id="{7D682358-2A52-5992-1E22-6C4025610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335" y="5644590"/>
            <a:ext cx="631696" cy="765799"/>
          </a:xfrm>
          <a:prstGeom prst="rect">
            <a:avLst/>
          </a:prstGeom>
        </p:spPr>
      </p:pic>
    </p:spTree>
    <p:extLst>
      <p:ext uri="{BB962C8B-B14F-4D97-AF65-F5344CB8AC3E}">
        <p14:creationId xmlns:p14="http://schemas.microsoft.com/office/powerpoint/2010/main" val="242240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BB718E-E203-A54B-CF4F-71A4B9C5C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12192000" cy="6096000"/>
          </a:xfrm>
          <a:prstGeom prst="rect">
            <a:avLst/>
          </a:prstGeom>
        </p:spPr>
      </p:pic>
      <p:sp>
        <p:nvSpPr>
          <p:cNvPr id="6" name="Rectangle 5">
            <a:extLst>
              <a:ext uri="{FF2B5EF4-FFF2-40B4-BE49-F238E27FC236}">
                <a16:creationId xmlns:a16="http://schemas.microsoft.com/office/drawing/2014/main" id="{92BACCF5-E23C-5D1E-E5B2-BAAD1E24F301}"/>
              </a:ext>
            </a:extLst>
          </p:cNvPr>
          <p:cNvSpPr/>
          <p:nvPr/>
        </p:nvSpPr>
        <p:spPr>
          <a:xfrm>
            <a:off x="58894" y="6138373"/>
            <a:ext cx="2728888" cy="400110"/>
          </a:xfrm>
          <a:prstGeom prst="rect">
            <a:avLst/>
          </a:prstGeom>
          <a:noFill/>
        </p:spPr>
        <p:txBody>
          <a:bodyPr wrap="none" lIns="91440" tIns="45720" rIns="91440" bIns="45720">
            <a:spAutoFit/>
          </a:bodyPr>
          <a:lstStyle/>
          <a:p>
            <a:pPr algn="ctr"/>
            <a:r>
              <a:rPr lang="en-US" sz="2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Mishna, U Toronto 2023</a:t>
            </a:r>
          </a:p>
        </p:txBody>
      </p:sp>
      <p:pic>
        <p:nvPicPr>
          <p:cNvPr id="7" name="Picture 6">
            <a:extLst>
              <a:ext uri="{FF2B5EF4-FFF2-40B4-BE49-F238E27FC236}">
                <a16:creationId xmlns:a16="http://schemas.microsoft.com/office/drawing/2014/main" id="{B9D4FFB4-B26A-0C54-E519-16FB4781EB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0304" y="375872"/>
            <a:ext cx="631696" cy="765799"/>
          </a:xfrm>
          <a:prstGeom prst="rect">
            <a:avLst/>
          </a:prstGeom>
        </p:spPr>
      </p:pic>
    </p:spTree>
    <p:extLst>
      <p:ext uri="{BB962C8B-B14F-4D97-AF65-F5344CB8AC3E}">
        <p14:creationId xmlns:p14="http://schemas.microsoft.com/office/powerpoint/2010/main" val="1615333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720CEB-090A-3E34-B823-47AF67B8D8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3787"/>
            <a:ext cx="12192000" cy="4590425"/>
          </a:xfrm>
          <a:prstGeom prst="rect">
            <a:avLst/>
          </a:prstGeom>
        </p:spPr>
      </p:pic>
      <p:sp>
        <p:nvSpPr>
          <p:cNvPr id="4" name="Rectangle 3">
            <a:extLst>
              <a:ext uri="{FF2B5EF4-FFF2-40B4-BE49-F238E27FC236}">
                <a16:creationId xmlns:a16="http://schemas.microsoft.com/office/drawing/2014/main" id="{B8F247C1-8918-F0F7-7BEF-638F49B8B09C}"/>
              </a:ext>
            </a:extLst>
          </p:cNvPr>
          <p:cNvSpPr/>
          <p:nvPr/>
        </p:nvSpPr>
        <p:spPr>
          <a:xfrm>
            <a:off x="2574442" y="210457"/>
            <a:ext cx="722768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Machismo y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Persistencia</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Picture 4">
            <a:extLst>
              <a:ext uri="{FF2B5EF4-FFF2-40B4-BE49-F238E27FC236}">
                <a16:creationId xmlns:a16="http://schemas.microsoft.com/office/drawing/2014/main" id="{45C7A3AE-74EA-4DDF-653C-22152B990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9878" y="6092201"/>
            <a:ext cx="631696" cy="765799"/>
          </a:xfrm>
          <a:prstGeom prst="rect">
            <a:avLst/>
          </a:prstGeom>
        </p:spPr>
      </p:pic>
    </p:spTree>
    <p:extLst>
      <p:ext uri="{BB962C8B-B14F-4D97-AF65-F5344CB8AC3E}">
        <p14:creationId xmlns:p14="http://schemas.microsoft.com/office/powerpoint/2010/main" val="1262273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645007-BA18-004E-1CC0-AC1240848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16" y="134224"/>
            <a:ext cx="5729161" cy="6589552"/>
          </a:xfrm>
          <a:prstGeom prst="rect">
            <a:avLst/>
          </a:prstGeom>
        </p:spPr>
      </p:pic>
      <p:pic>
        <p:nvPicPr>
          <p:cNvPr id="5" name="Picture 4">
            <a:extLst>
              <a:ext uri="{FF2B5EF4-FFF2-40B4-BE49-F238E27FC236}">
                <a16:creationId xmlns:a16="http://schemas.microsoft.com/office/drawing/2014/main" id="{D7C416DC-9E2B-1C72-D1B3-5922BFBC5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4224"/>
            <a:ext cx="5905500" cy="3294776"/>
          </a:xfrm>
          <a:prstGeom prst="rect">
            <a:avLst/>
          </a:prstGeom>
        </p:spPr>
      </p:pic>
      <p:pic>
        <p:nvPicPr>
          <p:cNvPr id="7" name="Picture 6">
            <a:extLst>
              <a:ext uri="{FF2B5EF4-FFF2-40B4-BE49-F238E27FC236}">
                <a16:creationId xmlns:a16="http://schemas.microsoft.com/office/drawing/2014/main" id="{97D599A5-262D-93F1-8BF4-1442E09E9F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677524"/>
            <a:ext cx="5905500" cy="2965761"/>
          </a:xfrm>
          <a:prstGeom prst="rect">
            <a:avLst/>
          </a:prstGeom>
        </p:spPr>
      </p:pic>
      <p:pic>
        <p:nvPicPr>
          <p:cNvPr id="8" name="Picture 7">
            <a:extLst>
              <a:ext uri="{FF2B5EF4-FFF2-40B4-BE49-F238E27FC236}">
                <a16:creationId xmlns:a16="http://schemas.microsoft.com/office/drawing/2014/main" id="{969B2D55-DFB8-3A7A-0FD6-7EE8420009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69804" y="5877486"/>
            <a:ext cx="631696" cy="765799"/>
          </a:xfrm>
          <a:prstGeom prst="rect">
            <a:avLst/>
          </a:prstGeom>
        </p:spPr>
      </p:pic>
    </p:spTree>
    <p:extLst>
      <p:ext uri="{BB962C8B-B14F-4D97-AF65-F5344CB8AC3E}">
        <p14:creationId xmlns:p14="http://schemas.microsoft.com/office/powerpoint/2010/main" val="2751207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CFC7BC-6A82-3C88-E088-9D11A37370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35" y="-215697"/>
            <a:ext cx="4102217" cy="4905782"/>
          </a:xfrm>
          <a:prstGeom prst="rect">
            <a:avLst/>
          </a:prstGeom>
        </p:spPr>
      </p:pic>
      <p:pic>
        <p:nvPicPr>
          <p:cNvPr id="5" name="Picture 4">
            <a:extLst>
              <a:ext uri="{FF2B5EF4-FFF2-40B4-BE49-F238E27FC236}">
                <a16:creationId xmlns:a16="http://schemas.microsoft.com/office/drawing/2014/main" id="{666F6D8A-99D4-98B9-BF25-91876A195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9007" y="1820410"/>
            <a:ext cx="8541474" cy="5037589"/>
          </a:xfrm>
          <a:prstGeom prst="rect">
            <a:avLst/>
          </a:prstGeom>
        </p:spPr>
      </p:pic>
      <p:pic>
        <p:nvPicPr>
          <p:cNvPr id="6" name="Picture 5">
            <a:extLst>
              <a:ext uri="{FF2B5EF4-FFF2-40B4-BE49-F238E27FC236}">
                <a16:creationId xmlns:a16="http://schemas.microsoft.com/office/drawing/2014/main" id="{FE543E46-033E-BCCB-7227-905A811DA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92200"/>
            <a:ext cx="631696" cy="765799"/>
          </a:xfrm>
          <a:prstGeom prst="rect">
            <a:avLst/>
          </a:prstGeom>
        </p:spPr>
      </p:pic>
    </p:spTree>
    <p:extLst>
      <p:ext uri="{BB962C8B-B14F-4D97-AF65-F5344CB8AC3E}">
        <p14:creationId xmlns:p14="http://schemas.microsoft.com/office/powerpoint/2010/main" val="1638511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3E082-AC6B-44AD-BD82-30A55D570007}"/>
              </a:ext>
            </a:extLst>
          </p:cNvPr>
          <p:cNvSpPr>
            <a:spLocks noGrp="1"/>
          </p:cNvSpPr>
          <p:nvPr>
            <p:ph type="title"/>
          </p:nvPr>
        </p:nvSpPr>
        <p:spPr>
          <a:xfrm>
            <a:off x="838200" y="365125"/>
            <a:ext cx="10515600" cy="868057"/>
          </a:xfrm>
        </p:spPr>
        <p:txBody>
          <a:bodyPr/>
          <a:lstStyle/>
          <a:p>
            <a:r>
              <a:rPr lang="en-US" b="1" dirty="0">
                <a:solidFill>
                  <a:schemeClr val="accent1"/>
                </a:solidFill>
              </a:rPr>
              <a:t>World </a:t>
            </a:r>
            <a:r>
              <a:rPr lang="en-US" b="1" dirty="0" err="1">
                <a:solidFill>
                  <a:schemeClr val="accent1"/>
                </a:solidFill>
              </a:rPr>
              <a:t>AntiBullying</a:t>
            </a:r>
            <a:r>
              <a:rPr lang="en-US" b="1" dirty="0">
                <a:solidFill>
                  <a:schemeClr val="accent1"/>
                </a:solidFill>
              </a:rPr>
              <a:t> Forum &amp; UNESCO (2023)</a:t>
            </a:r>
            <a:endParaRPr lang="es-PR" b="1" dirty="0">
              <a:solidFill>
                <a:schemeClr val="accent1"/>
              </a:solidFill>
            </a:endParaRPr>
          </a:p>
        </p:txBody>
      </p:sp>
      <p:pic>
        <p:nvPicPr>
          <p:cNvPr id="5" name="Content Placeholder 4">
            <a:extLst>
              <a:ext uri="{FF2B5EF4-FFF2-40B4-BE49-F238E27FC236}">
                <a16:creationId xmlns:a16="http://schemas.microsoft.com/office/drawing/2014/main" id="{CAAAB30F-624B-50A0-FE2B-36141BFB09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8475" y="1125704"/>
            <a:ext cx="10320160" cy="5476432"/>
          </a:xfrm>
        </p:spPr>
      </p:pic>
    </p:spTree>
    <p:extLst>
      <p:ext uri="{BB962C8B-B14F-4D97-AF65-F5344CB8AC3E}">
        <p14:creationId xmlns:p14="http://schemas.microsoft.com/office/powerpoint/2010/main" val="4153441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9B4B36-16BD-F417-BACA-4D7552F685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748" y="0"/>
            <a:ext cx="7496503" cy="6858000"/>
          </a:xfrm>
          <a:prstGeom prst="rect">
            <a:avLst/>
          </a:prstGeom>
        </p:spPr>
      </p:pic>
      <p:pic>
        <p:nvPicPr>
          <p:cNvPr id="4" name="Picture 3">
            <a:extLst>
              <a:ext uri="{FF2B5EF4-FFF2-40B4-BE49-F238E27FC236}">
                <a16:creationId xmlns:a16="http://schemas.microsoft.com/office/drawing/2014/main" id="{139FC8EE-9B56-4849-5CE4-DF2CDD66F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0304" y="6092201"/>
            <a:ext cx="631696" cy="765799"/>
          </a:xfrm>
          <a:prstGeom prst="rect">
            <a:avLst/>
          </a:prstGeom>
        </p:spPr>
      </p:pic>
    </p:spTree>
    <p:extLst>
      <p:ext uri="{BB962C8B-B14F-4D97-AF65-F5344CB8AC3E}">
        <p14:creationId xmlns:p14="http://schemas.microsoft.com/office/powerpoint/2010/main" val="1246861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16C5EF-CAD0-AD07-65BF-301643181E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088" y="1251735"/>
            <a:ext cx="8363824" cy="5277860"/>
          </a:xfrm>
          <a:prstGeom prst="rect">
            <a:avLst/>
          </a:prstGeom>
        </p:spPr>
      </p:pic>
      <p:sp>
        <p:nvSpPr>
          <p:cNvPr id="4" name="Rectangle 3">
            <a:extLst>
              <a:ext uri="{FF2B5EF4-FFF2-40B4-BE49-F238E27FC236}">
                <a16:creationId xmlns:a16="http://schemas.microsoft.com/office/drawing/2014/main" id="{92CD9C3A-69C5-65A1-2235-E9F98568657B}"/>
              </a:ext>
            </a:extLst>
          </p:cNvPr>
          <p:cNvSpPr/>
          <p:nvPr/>
        </p:nvSpPr>
        <p:spPr>
          <a:xfrm>
            <a:off x="8409482" y="559694"/>
            <a:ext cx="309091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 out of 2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Picture 4">
            <a:extLst>
              <a:ext uri="{FF2B5EF4-FFF2-40B4-BE49-F238E27FC236}">
                <a16:creationId xmlns:a16="http://schemas.microsoft.com/office/drawing/2014/main" id="{DD381919-A969-A883-B37B-EB8F9CDF2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0393" y="6092201"/>
            <a:ext cx="631696" cy="765799"/>
          </a:xfrm>
          <a:prstGeom prst="rect">
            <a:avLst/>
          </a:prstGeom>
        </p:spPr>
      </p:pic>
    </p:spTree>
    <p:extLst>
      <p:ext uri="{BB962C8B-B14F-4D97-AF65-F5344CB8AC3E}">
        <p14:creationId xmlns:p14="http://schemas.microsoft.com/office/powerpoint/2010/main" val="3693035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9DBB96-07FA-DBD3-32C1-D765F30E08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62902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8622A9-DD51-D461-93E4-80CC20C9D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2856CE7-BBE1-D413-C0FD-2776923D87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0304" y="6092201"/>
            <a:ext cx="631696" cy="765799"/>
          </a:xfrm>
          <a:prstGeom prst="rect">
            <a:avLst/>
          </a:prstGeom>
        </p:spPr>
      </p:pic>
    </p:spTree>
    <p:extLst>
      <p:ext uri="{BB962C8B-B14F-4D97-AF65-F5344CB8AC3E}">
        <p14:creationId xmlns:p14="http://schemas.microsoft.com/office/powerpoint/2010/main" val="1576975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BD4E2B-DD8C-631D-9A66-3224FE378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Picture 3">
            <a:extLst>
              <a:ext uri="{FF2B5EF4-FFF2-40B4-BE49-F238E27FC236}">
                <a16:creationId xmlns:a16="http://schemas.microsoft.com/office/drawing/2014/main" id="{0C70FEB8-B31D-5652-A888-86DC2F3C0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0303" y="6092201"/>
            <a:ext cx="631696" cy="765799"/>
          </a:xfrm>
          <a:prstGeom prst="rect">
            <a:avLst/>
          </a:prstGeom>
        </p:spPr>
      </p:pic>
    </p:spTree>
    <p:extLst>
      <p:ext uri="{BB962C8B-B14F-4D97-AF65-F5344CB8AC3E}">
        <p14:creationId xmlns:p14="http://schemas.microsoft.com/office/powerpoint/2010/main" val="3889276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51A524-2597-0517-D0A6-6AE7DD4B6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0D500E60-30B4-ED1F-E260-0E89DE128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2201"/>
            <a:ext cx="631696" cy="765799"/>
          </a:xfrm>
          <a:prstGeom prst="rect">
            <a:avLst/>
          </a:prstGeom>
        </p:spPr>
      </p:pic>
    </p:spTree>
    <p:extLst>
      <p:ext uri="{BB962C8B-B14F-4D97-AF65-F5344CB8AC3E}">
        <p14:creationId xmlns:p14="http://schemas.microsoft.com/office/powerpoint/2010/main" val="37373651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B4E8A4-2E26-5BD6-59D1-012CA7B70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4" name="Picture 3">
            <a:extLst>
              <a:ext uri="{FF2B5EF4-FFF2-40B4-BE49-F238E27FC236}">
                <a16:creationId xmlns:a16="http://schemas.microsoft.com/office/drawing/2014/main" id="{16333AB3-0375-98B7-0AB3-8C3FECE49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0304" y="6028946"/>
            <a:ext cx="631696" cy="765799"/>
          </a:xfrm>
          <a:prstGeom prst="rect">
            <a:avLst/>
          </a:prstGeom>
        </p:spPr>
      </p:pic>
    </p:spTree>
    <p:extLst>
      <p:ext uri="{BB962C8B-B14F-4D97-AF65-F5344CB8AC3E}">
        <p14:creationId xmlns:p14="http://schemas.microsoft.com/office/powerpoint/2010/main" val="41722422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E1B1F5-9AE0-3135-5D70-55EF728BF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Picture 3">
            <a:extLst>
              <a:ext uri="{FF2B5EF4-FFF2-40B4-BE49-F238E27FC236}">
                <a16:creationId xmlns:a16="http://schemas.microsoft.com/office/drawing/2014/main" id="{792D04DD-193B-8103-488D-47F46AA87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0303" y="6020557"/>
            <a:ext cx="631696" cy="765799"/>
          </a:xfrm>
          <a:prstGeom prst="rect">
            <a:avLst/>
          </a:prstGeom>
        </p:spPr>
      </p:pic>
    </p:spTree>
    <p:extLst>
      <p:ext uri="{BB962C8B-B14F-4D97-AF65-F5344CB8AC3E}">
        <p14:creationId xmlns:p14="http://schemas.microsoft.com/office/powerpoint/2010/main" val="2839106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3FF6A7-6A7F-B747-221D-0F1DCF413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4" name="Picture 3">
            <a:extLst>
              <a:ext uri="{FF2B5EF4-FFF2-40B4-BE49-F238E27FC236}">
                <a16:creationId xmlns:a16="http://schemas.microsoft.com/office/drawing/2014/main" id="{A5DF2F30-9C09-81D2-515A-910D3E6AE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11860096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56BED-721A-B3AF-B07E-728A085E3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62C7B224-C7E6-8BA6-383F-48D4089D7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3513154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3E082-AC6B-44AD-BD82-30A55D570007}"/>
              </a:ext>
            </a:extLst>
          </p:cNvPr>
          <p:cNvSpPr>
            <a:spLocks noGrp="1"/>
          </p:cNvSpPr>
          <p:nvPr>
            <p:ph type="title"/>
          </p:nvPr>
        </p:nvSpPr>
        <p:spPr>
          <a:xfrm>
            <a:off x="838200" y="365125"/>
            <a:ext cx="10515600" cy="868057"/>
          </a:xfrm>
        </p:spPr>
        <p:txBody>
          <a:bodyPr/>
          <a:lstStyle/>
          <a:p>
            <a:r>
              <a:rPr lang="en-US" b="1" dirty="0">
                <a:solidFill>
                  <a:schemeClr val="accent1"/>
                </a:solidFill>
                <a:latin typeface="+mn-lt"/>
              </a:rPr>
              <a:t>World </a:t>
            </a:r>
            <a:r>
              <a:rPr lang="en-US" b="1" dirty="0" err="1">
                <a:solidFill>
                  <a:schemeClr val="accent1"/>
                </a:solidFill>
                <a:latin typeface="+mn-lt"/>
              </a:rPr>
              <a:t>AntiBullying</a:t>
            </a:r>
            <a:r>
              <a:rPr lang="en-US" b="1" dirty="0">
                <a:solidFill>
                  <a:schemeClr val="accent1"/>
                </a:solidFill>
                <a:latin typeface="+mn-lt"/>
              </a:rPr>
              <a:t> Forum &amp; UNESCO (2023)</a:t>
            </a:r>
            <a:endParaRPr lang="es-PR" b="1" dirty="0">
              <a:solidFill>
                <a:schemeClr val="accent1"/>
              </a:solidFill>
              <a:latin typeface="+mn-lt"/>
            </a:endParaRPr>
          </a:p>
        </p:txBody>
      </p:sp>
      <p:sp>
        <p:nvSpPr>
          <p:cNvPr id="4" name="TextBox 3">
            <a:extLst>
              <a:ext uri="{FF2B5EF4-FFF2-40B4-BE49-F238E27FC236}">
                <a16:creationId xmlns:a16="http://schemas.microsoft.com/office/drawing/2014/main" id="{23746A21-938A-F23C-D870-7C27395E7A8C}"/>
              </a:ext>
            </a:extLst>
          </p:cNvPr>
          <p:cNvSpPr txBox="1"/>
          <p:nvPr/>
        </p:nvSpPr>
        <p:spPr>
          <a:xfrm>
            <a:off x="494950" y="1442907"/>
            <a:ext cx="11039911" cy="4524315"/>
          </a:xfrm>
          <a:prstGeom prst="rect">
            <a:avLst/>
          </a:prstGeom>
          <a:noFill/>
        </p:spPr>
        <p:txBody>
          <a:bodyPr wrap="square" rtlCol="0">
            <a:spAutoFit/>
          </a:bodyPr>
          <a:lstStyle/>
          <a:p>
            <a:r>
              <a:rPr lang="es-PR" sz="3200" b="1" i="0" dirty="0">
                <a:solidFill>
                  <a:schemeClr val="accent1"/>
                </a:solidFill>
                <a:effectLst/>
                <a:latin typeface="Arial" panose="020B0604020202020204" pitchFamily="34" charset="0"/>
                <a:cs typeface="Arial" panose="020B0604020202020204" pitchFamily="34" charset="0"/>
              </a:rPr>
              <a:t>(WABF) y UNESCO redefinieron acoso escolar </a:t>
            </a:r>
          </a:p>
          <a:p>
            <a:r>
              <a:rPr lang="es-PR" sz="3200" b="1" i="0" dirty="0">
                <a:solidFill>
                  <a:schemeClr val="accent1"/>
                </a:solidFill>
                <a:effectLst/>
                <a:latin typeface="Arial" panose="020B0604020202020204" pitchFamily="34" charset="0"/>
                <a:cs typeface="Arial" panose="020B0604020202020204" pitchFamily="34" charset="0"/>
              </a:rPr>
              <a:t>como un proceso social dañino caracterizado </a:t>
            </a:r>
          </a:p>
          <a:p>
            <a:r>
              <a:rPr lang="es-PR" sz="3200" b="1" i="0" dirty="0">
                <a:solidFill>
                  <a:schemeClr val="accent1"/>
                </a:solidFill>
                <a:effectLst/>
                <a:latin typeface="Arial" panose="020B0604020202020204" pitchFamily="34" charset="0"/>
                <a:cs typeface="Arial" panose="020B0604020202020204" pitchFamily="34" charset="0"/>
              </a:rPr>
              <a:t>por desbalance de poder impulsado por normas </a:t>
            </a:r>
          </a:p>
          <a:p>
            <a:r>
              <a:rPr lang="es-PR" sz="3200" b="1" i="0" dirty="0">
                <a:solidFill>
                  <a:schemeClr val="accent1"/>
                </a:solidFill>
                <a:effectLst/>
                <a:latin typeface="Arial" panose="020B0604020202020204" pitchFamily="34" charset="0"/>
                <a:cs typeface="Arial" panose="020B0604020202020204" pitchFamily="34" charset="0"/>
              </a:rPr>
              <a:t>sociales e institucionales. El </a:t>
            </a:r>
            <a:r>
              <a:rPr lang="es-PR" sz="3200" b="1" i="0" dirty="0" err="1">
                <a:solidFill>
                  <a:schemeClr val="accent1"/>
                </a:solidFill>
                <a:effectLst/>
                <a:latin typeface="Arial" panose="020B0604020202020204" pitchFamily="34" charset="0"/>
                <a:cs typeface="Arial" panose="020B0604020202020204" pitchFamily="34" charset="0"/>
              </a:rPr>
              <a:t>bullying</a:t>
            </a:r>
            <a:r>
              <a:rPr lang="es-PR" sz="3200" b="1" i="0" dirty="0">
                <a:solidFill>
                  <a:schemeClr val="accent1"/>
                </a:solidFill>
                <a:effectLst/>
                <a:latin typeface="Arial" panose="020B0604020202020204" pitchFamily="34" charset="0"/>
                <a:cs typeface="Arial" panose="020B0604020202020204" pitchFamily="34" charset="0"/>
              </a:rPr>
              <a:t> es a menudo </a:t>
            </a:r>
          </a:p>
          <a:p>
            <a:r>
              <a:rPr lang="es-PR" sz="3200" b="1" i="0" dirty="0">
                <a:solidFill>
                  <a:schemeClr val="accent1"/>
                </a:solidFill>
                <a:effectLst/>
                <a:latin typeface="Arial" panose="020B0604020202020204" pitchFamily="34" charset="0"/>
                <a:cs typeface="Arial" panose="020B0604020202020204" pitchFamily="34" charset="0"/>
              </a:rPr>
              <a:t>repetido y se manifiesta como un comportamiento </a:t>
            </a:r>
          </a:p>
          <a:p>
            <a:r>
              <a:rPr lang="es-PR" sz="3200" b="1" i="0" dirty="0">
                <a:solidFill>
                  <a:schemeClr val="accent1"/>
                </a:solidFill>
                <a:effectLst/>
                <a:latin typeface="Arial" panose="020B0604020202020204" pitchFamily="34" charset="0"/>
                <a:cs typeface="Arial" panose="020B0604020202020204" pitchFamily="34" charset="0"/>
              </a:rPr>
              <a:t>interpersonal no deseado entre estudiantes o </a:t>
            </a:r>
          </a:p>
          <a:p>
            <a:r>
              <a:rPr lang="es-PR" sz="3200" b="1" i="0" dirty="0">
                <a:solidFill>
                  <a:schemeClr val="accent1"/>
                </a:solidFill>
                <a:effectLst/>
                <a:latin typeface="Arial" panose="020B0604020202020204" pitchFamily="34" charset="0"/>
                <a:cs typeface="Arial" panose="020B0604020202020204" pitchFamily="34" charset="0"/>
              </a:rPr>
              <a:t>personal de la escuela que causa daño físico, social </a:t>
            </a:r>
          </a:p>
          <a:p>
            <a:r>
              <a:rPr lang="es-PR" sz="3200" b="1" i="0" dirty="0">
                <a:solidFill>
                  <a:schemeClr val="accent1"/>
                </a:solidFill>
                <a:effectLst/>
                <a:latin typeface="Arial" panose="020B0604020202020204" pitchFamily="34" charset="0"/>
                <a:cs typeface="Arial" panose="020B0604020202020204" pitchFamily="34" charset="0"/>
              </a:rPr>
              <a:t>y emocional a los individuos o grupos perseguidos, </a:t>
            </a:r>
          </a:p>
          <a:p>
            <a:r>
              <a:rPr lang="es-PR" sz="3200" b="1" i="0" dirty="0">
                <a:solidFill>
                  <a:schemeClr val="accent1"/>
                </a:solidFill>
                <a:effectLst/>
                <a:latin typeface="Arial" panose="020B0604020202020204" pitchFamily="34" charset="0"/>
                <a:cs typeface="Arial" panose="020B0604020202020204" pitchFamily="34" charset="0"/>
              </a:rPr>
              <a:t>y la comunidad escolar.</a:t>
            </a:r>
            <a:endParaRPr lang="es-PR" sz="32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19249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66746C-44C6-2F59-B4B3-72B82E8851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Picture 3">
            <a:extLst>
              <a:ext uri="{FF2B5EF4-FFF2-40B4-BE49-F238E27FC236}">
                <a16:creationId xmlns:a16="http://schemas.microsoft.com/office/drawing/2014/main" id="{4219E475-B47C-4872-55E6-60A8061C42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324451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4BEDA2-4407-806F-4E8D-380970417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pic>
        <p:nvPicPr>
          <p:cNvPr id="4" name="Picture 3">
            <a:extLst>
              <a:ext uri="{FF2B5EF4-FFF2-40B4-BE49-F238E27FC236}">
                <a16:creationId xmlns:a16="http://schemas.microsoft.com/office/drawing/2014/main" id="{00FB80DD-E4D5-DF20-B768-419031561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2608411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EF9EDD-6E51-57EF-75F4-573910F8E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44" y="0"/>
            <a:ext cx="11001511" cy="6858000"/>
          </a:xfrm>
          <a:prstGeom prst="rect">
            <a:avLst/>
          </a:prstGeom>
        </p:spPr>
      </p:pic>
      <p:pic>
        <p:nvPicPr>
          <p:cNvPr id="4" name="Picture 3">
            <a:extLst>
              <a:ext uri="{FF2B5EF4-FFF2-40B4-BE49-F238E27FC236}">
                <a16:creationId xmlns:a16="http://schemas.microsoft.com/office/drawing/2014/main" id="{2AB5B670-A689-3D8B-81B4-D365F0D69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5059" y="6092201"/>
            <a:ext cx="631696" cy="765799"/>
          </a:xfrm>
          <a:prstGeom prst="rect">
            <a:avLst/>
          </a:prstGeom>
        </p:spPr>
      </p:pic>
    </p:spTree>
    <p:extLst>
      <p:ext uri="{BB962C8B-B14F-4D97-AF65-F5344CB8AC3E}">
        <p14:creationId xmlns:p14="http://schemas.microsoft.com/office/powerpoint/2010/main" val="24147963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2516C9-9273-85A4-60CF-35F618B7F4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4" name="Picture 3">
            <a:extLst>
              <a:ext uri="{FF2B5EF4-FFF2-40B4-BE49-F238E27FC236}">
                <a16:creationId xmlns:a16="http://schemas.microsoft.com/office/drawing/2014/main" id="{F9048F42-7AFE-17E5-EDF1-C49448C70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26271339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32D2AA-14A7-0DB0-48F5-50307D44B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685" y="0"/>
            <a:ext cx="11770629" cy="6858000"/>
          </a:xfrm>
          <a:prstGeom prst="rect">
            <a:avLst/>
          </a:prstGeom>
        </p:spPr>
      </p:pic>
      <p:pic>
        <p:nvPicPr>
          <p:cNvPr id="4" name="Picture 3">
            <a:extLst>
              <a:ext uri="{FF2B5EF4-FFF2-40B4-BE49-F238E27FC236}">
                <a16:creationId xmlns:a16="http://schemas.microsoft.com/office/drawing/2014/main" id="{D107B004-885D-0E24-C913-D851A3A86E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9618" y="6092201"/>
            <a:ext cx="631696" cy="765799"/>
          </a:xfrm>
          <a:prstGeom prst="rect">
            <a:avLst/>
          </a:prstGeom>
        </p:spPr>
      </p:pic>
    </p:spTree>
    <p:extLst>
      <p:ext uri="{BB962C8B-B14F-4D97-AF65-F5344CB8AC3E}">
        <p14:creationId xmlns:p14="http://schemas.microsoft.com/office/powerpoint/2010/main" val="23705427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8326D8-4FAD-3F9B-11FF-6F83A5C12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07CDCFBB-BA36-28D3-8E36-2D2000047B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2920025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6E70B8-5B27-7FE9-E373-B21B30D33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B4036626-A25F-D5CB-756C-B36324167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28648674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824CD5-16A6-9883-87F4-EBE220174824}"/>
              </a:ext>
            </a:extLst>
          </p:cNvPr>
          <p:cNvSpPr txBox="1"/>
          <p:nvPr/>
        </p:nvSpPr>
        <p:spPr>
          <a:xfrm>
            <a:off x="788565" y="687303"/>
            <a:ext cx="10972800" cy="5693866"/>
          </a:xfrm>
          <a:prstGeom prst="rect">
            <a:avLst/>
          </a:prstGeom>
          <a:noFill/>
        </p:spPr>
        <p:txBody>
          <a:bodyPr wrap="square">
            <a:spAutoFit/>
          </a:bodyPr>
          <a:lstStyle/>
          <a:p>
            <a:pPr algn="l"/>
            <a:r>
              <a:rPr lang="en-US" sz="4400" b="1" i="0" dirty="0">
                <a:solidFill>
                  <a:schemeClr val="accent1"/>
                </a:solidFill>
                <a:effectLst/>
                <a:latin typeface="Google Sans"/>
              </a:rPr>
              <a:t>What does it mean by enticement of a child?</a:t>
            </a:r>
          </a:p>
          <a:p>
            <a:pPr algn="l"/>
            <a:endParaRPr lang="en-US" sz="3200" b="1" i="0" dirty="0">
              <a:solidFill>
                <a:schemeClr val="accent1"/>
              </a:solidFill>
              <a:effectLst/>
              <a:latin typeface="arial" panose="020B0604020202020204" pitchFamily="34" charset="0"/>
            </a:endParaRPr>
          </a:p>
          <a:p>
            <a:pPr algn="l"/>
            <a:r>
              <a:rPr lang="en-US" sz="3600" b="1" i="0" dirty="0">
                <a:solidFill>
                  <a:schemeClr val="accent1"/>
                </a:solidFill>
                <a:effectLst/>
                <a:latin typeface="Google Sans"/>
              </a:rPr>
              <a:t>A person twenty-one years of age or older commits the offense of enticement of a child if he or she persuades, solicits, coaxes, entices, or lures whether by words, actions or through communication via the internet or any electronic communication, any person who is less than fifteen years of age</a:t>
            </a:r>
            <a:r>
              <a:rPr lang="en-US" sz="3600" b="1" dirty="0">
                <a:solidFill>
                  <a:schemeClr val="accent1"/>
                </a:solidFill>
                <a:latin typeface="Google Sans"/>
              </a:rPr>
              <a:t>, with the purpose </a:t>
            </a:r>
            <a:r>
              <a:rPr lang="en-US" sz="3600" b="1" i="0" dirty="0">
                <a:solidFill>
                  <a:schemeClr val="accent1"/>
                </a:solidFill>
                <a:effectLst/>
                <a:latin typeface="Google Sans"/>
              </a:rPr>
              <a:t>of child molestation or indecent acts. The offense carries a sentence of 10 to 30 years.</a:t>
            </a:r>
            <a:endParaRPr lang="en-US" sz="3600" b="1" i="0" dirty="0">
              <a:solidFill>
                <a:schemeClr val="accent1"/>
              </a:solidFill>
              <a:effectLst/>
              <a:latin typeface="arial" panose="020B0604020202020204" pitchFamily="34" charset="0"/>
            </a:endParaRPr>
          </a:p>
        </p:txBody>
      </p:sp>
      <p:pic>
        <p:nvPicPr>
          <p:cNvPr id="4" name="Picture 3">
            <a:extLst>
              <a:ext uri="{FF2B5EF4-FFF2-40B4-BE49-F238E27FC236}">
                <a16:creationId xmlns:a16="http://schemas.microsoft.com/office/drawing/2014/main" id="{41CDF0D7-FA2E-074C-5EB9-BD3D532A9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14225180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588304-88CB-FEC4-E035-5D0F5342DE9A}"/>
              </a:ext>
            </a:extLst>
          </p:cNvPr>
          <p:cNvSpPr txBox="1"/>
          <p:nvPr/>
        </p:nvSpPr>
        <p:spPr>
          <a:xfrm>
            <a:off x="662730" y="654341"/>
            <a:ext cx="10578517" cy="3939540"/>
          </a:xfrm>
          <a:prstGeom prst="rect">
            <a:avLst/>
          </a:prstGeom>
          <a:noFill/>
        </p:spPr>
        <p:txBody>
          <a:bodyPr wrap="square">
            <a:spAutoFit/>
          </a:bodyPr>
          <a:lstStyle/>
          <a:p>
            <a:r>
              <a:rPr lang="en-US" sz="4400" b="1" dirty="0">
                <a:solidFill>
                  <a:schemeClr val="accent1"/>
                </a:solidFill>
              </a:rPr>
              <a:t>Cyberstalking </a:t>
            </a:r>
            <a:r>
              <a:rPr lang="en-US" sz="4400" b="1" dirty="0" err="1">
                <a:solidFill>
                  <a:schemeClr val="accent1"/>
                </a:solidFill>
              </a:rPr>
              <a:t>Cyberstalking</a:t>
            </a:r>
            <a:r>
              <a:rPr lang="en-US" sz="4400" b="1" dirty="0">
                <a:solidFill>
                  <a:schemeClr val="accent1"/>
                </a:solidFill>
              </a:rPr>
              <a:t> can be defined as using technology to induce fear, to threaten, to annoy, or otherwise harass someone else. Cyberstalking is a crime in many states.</a:t>
            </a:r>
          </a:p>
          <a:p>
            <a:endParaRPr lang="en-US" dirty="0"/>
          </a:p>
          <a:p>
            <a:r>
              <a:rPr lang="en-US" sz="1200" dirty="0"/>
              <a:t>Hinduja, Sameer K.; </a:t>
            </a:r>
            <a:r>
              <a:rPr lang="en-US" sz="1200" dirty="0" err="1"/>
              <a:t>Patchin</a:t>
            </a:r>
            <a:r>
              <a:rPr lang="en-US" sz="1200" dirty="0"/>
              <a:t>, Justin W.. Bullying Beyond the Schoolyard: Preventing and Responding to Cyberbullying (p. 28). SAGE Publications. Kindle Edition. </a:t>
            </a:r>
            <a:endParaRPr lang="es-PR" sz="1200" dirty="0"/>
          </a:p>
        </p:txBody>
      </p:sp>
      <p:pic>
        <p:nvPicPr>
          <p:cNvPr id="4" name="Picture 3">
            <a:extLst>
              <a:ext uri="{FF2B5EF4-FFF2-40B4-BE49-F238E27FC236}">
                <a16:creationId xmlns:a16="http://schemas.microsoft.com/office/drawing/2014/main" id="{8E79B9EB-ADB0-8B8E-3CE7-1525C5053D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20443920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6199C0-4DA4-309D-25EA-7A7E007A6AD2}"/>
              </a:ext>
            </a:extLst>
          </p:cNvPr>
          <p:cNvSpPr txBox="1"/>
          <p:nvPr/>
        </p:nvSpPr>
        <p:spPr>
          <a:xfrm>
            <a:off x="461394" y="3556175"/>
            <a:ext cx="11627141" cy="2246769"/>
          </a:xfrm>
          <a:prstGeom prst="rect">
            <a:avLst/>
          </a:prstGeom>
          <a:noFill/>
        </p:spPr>
        <p:txBody>
          <a:bodyPr wrap="square">
            <a:spAutoFit/>
          </a:bodyPr>
          <a:lstStyle/>
          <a:p>
            <a:pPr algn="l"/>
            <a:r>
              <a:rPr lang="en-US" sz="2800" b="1" i="0" dirty="0">
                <a:solidFill>
                  <a:schemeClr val="accent1"/>
                </a:solidFill>
                <a:effectLst/>
                <a:latin typeface="Merriweather" panose="00000500000000000000" pitchFamily="2" charset="0"/>
              </a:rPr>
              <a:t>Special Agent in Charge of the FBI San Juan Field Office, Joseph González, commented: “Cyberstalking can have a major impact on its victims, which can range from suicidal ideation, fear, anger, depression, to PTSD. This is why, at the FBI we are committed to investigating these terrible crimes and we urge the public to report incidents to law enforcement immediately.”</a:t>
            </a:r>
          </a:p>
        </p:txBody>
      </p:sp>
      <p:sp>
        <p:nvSpPr>
          <p:cNvPr id="5" name="TextBox 4">
            <a:extLst>
              <a:ext uri="{FF2B5EF4-FFF2-40B4-BE49-F238E27FC236}">
                <a16:creationId xmlns:a16="http://schemas.microsoft.com/office/drawing/2014/main" id="{6B08B26C-C46C-6B85-07AF-E6BDE2B596A7}"/>
              </a:ext>
            </a:extLst>
          </p:cNvPr>
          <p:cNvSpPr txBox="1"/>
          <p:nvPr/>
        </p:nvSpPr>
        <p:spPr>
          <a:xfrm>
            <a:off x="461394" y="409655"/>
            <a:ext cx="11258026" cy="2985433"/>
          </a:xfrm>
          <a:prstGeom prst="rect">
            <a:avLst/>
          </a:prstGeom>
          <a:noFill/>
        </p:spPr>
        <p:txBody>
          <a:bodyPr wrap="square">
            <a:spAutoFit/>
          </a:bodyPr>
          <a:lstStyle/>
          <a:p>
            <a:pPr algn="l"/>
            <a:r>
              <a:rPr lang="en-US" sz="2000" b="1" i="0" dirty="0">
                <a:solidFill>
                  <a:schemeClr val="accent1"/>
                </a:solidFill>
                <a:effectLst/>
                <a:latin typeface="Merriweather" panose="00000500000000000000" pitchFamily="2" charset="0"/>
              </a:rPr>
              <a:t>United States District Court Judge Silvia </a:t>
            </a:r>
            <a:r>
              <a:rPr lang="en-US" sz="2000" b="1" i="0" dirty="0" err="1">
                <a:solidFill>
                  <a:schemeClr val="accent1"/>
                </a:solidFill>
                <a:effectLst/>
                <a:latin typeface="Merriweather" panose="00000500000000000000" pitchFamily="2" charset="0"/>
              </a:rPr>
              <a:t>Carreño</a:t>
            </a:r>
            <a:r>
              <a:rPr lang="en-US" sz="2000" b="1" i="0" dirty="0">
                <a:solidFill>
                  <a:schemeClr val="accent1"/>
                </a:solidFill>
                <a:effectLst/>
                <a:latin typeface="Merriweather" panose="00000500000000000000" pitchFamily="2" charset="0"/>
              </a:rPr>
              <a:t> Coll sentenced Iván </a:t>
            </a:r>
            <a:r>
              <a:rPr lang="en-US" sz="2000" b="1" i="0" dirty="0" err="1">
                <a:solidFill>
                  <a:schemeClr val="accent1"/>
                </a:solidFill>
                <a:effectLst/>
                <a:latin typeface="Merriweather" panose="00000500000000000000" pitchFamily="2" charset="0"/>
              </a:rPr>
              <a:t>Santell</a:t>
            </a:r>
            <a:r>
              <a:rPr lang="en-US" sz="2000" b="1" i="0" dirty="0">
                <a:solidFill>
                  <a:schemeClr val="accent1"/>
                </a:solidFill>
                <a:effectLst/>
                <a:latin typeface="Merriweather" panose="00000500000000000000" pitchFamily="2" charset="0"/>
              </a:rPr>
              <a:t>-Velázquez to </a:t>
            </a:r>
            <a:r>
              <a:rPr lang="en-US" sz="2000" b="1" i="1" u="sng" dirty="0">
                <a:solidFill>
                  <a:srgbClr val="C00000"/>
                </a:solidFill>
                <a:effectLst/>
                <a:latin typeface="Merriweather" panose="00000500000000000000" pitchFamily="2" charset="0"/>
              </a:rPr>
              <a:t>13 months in prison </a:t>
            </a:r>
            <a:r>
              <a:rPr lang="en-US" sz="2000" b="1" i="0" dirty="0">
                <a:solidFill>
                  <a:schemeClr val="accent1"/>
                </a:solidFill>
                <a:effectLst/>
                <a:latin typeface="Merriweather" panose="00000500000000000000" pitchFamily="2" charset="0"/>
              </a:rPr>
              <a:t>and two years of supervised release for cyberstalking.</a:t>
            </a:r>
          </a:p>
          <a:p>
            <a:pPr algn="l"/>
            <a:endParaRPr lang="en-US" sz="800" b="1" i="0" dirty="0">
              <a:solidFill>
                <a:schemeClr val="accent1"/>
              </a:solidFill>
              <a:effectLst/>
              <a:latin typeface="Merriweather" panose="00000500000000000000" pitchFamily="2" charset="0"/>
            </a:endParaRPr>
          </a:p>
          <a:p>
            <a:pPr algn="l"/>
            <a:r>
              <a:rPr lang="en-US" sz="2000" b="1" i="0" dirty="0">
                <a:solidFill>
                  <a:schemeClr val="accent1"/>
                </a:solidFill>
                <a:effectLst/>
                <a:latin typeface="Merriweather" panose="00000500000000000000" pitchFamily="2" charset="0"/>
              </a:rPr>
              <a:t>Documents presented to the court showed </a:t>
            </a:r>
            <a:r>
              <a:rPr lang="en-US" sz="2000" b="1" i="0" dirty="0" err="1">
                <a:solidFill>
                  <a:schemeClr val="accent1"/>
                </a:solidFill>
                <a:effectLst/>
                <a:latin typeface="Merriweather" panose="00000500000000000000" pitchFamily="2" charset="0"/>
              </a:rPr>
              <a:t>Santell</a:t>
            </a:r>
            <a:r>
              <a:rPr lang="en-US" sz="2000" b="1" i="0" dirty="0">
                <a:solidFill>
                  <a:schemeClr val="accent1"/>
                </a:solidFill>
                <a:effectLst/>
                <a:latin typeface="Merriweather" panose="00000500000000000000" pitchFamily="2" charset="0"/>
              </a:rPr>
              <a:t>-Velázquez, while a student at the University of Puerto Rico at </a:t>
            </a:r>
            <a:r>
              <a:rPr lang="en-US" sz="2000" b="1" i="0" dirty="0" err="1">
                <a:solidFill>
                  <a:schemeClr val="accent1"/>
                </a:solidFill>
                <a:effectLst/>
                <a:latin typeface="Merriweather" panose="00000500000000000000" pitchFamily="2" charset="0"/>
              </a:rPr>
              <a:t>Cayey</a:t>
            </a:r>
            <a:r>
              <a:rPr lang="en-US" sz="2000" b="1" i="0" dirty="0">
                <a:solidFill>
                  <a:schemeClr val="accent1"/>
                </a:solidFill>
                <a:effectLst/>
                <a:latin typeface="Merriweather" panose="00000500000000000000" pitchFamily="2" charset="0"/>
              </a:rPr>
              <a:t>, sent </a:t>
            </a:r>
            <a:r>
              <a:rPr lang="en-US" sz="2000" b="1" i="0" dirty="0" err="1">
                <a:solidFill>
                  <a:schemeClr val="accent1"/>
                </a:solidFill>
                <a:effectLst/>
                <a:latin typeface="Merriweather" panose="00000500000000000000" pitchFamily="2" charset="0"/>
              </a:rPr>
              <a:t>unauthorised</a:t>
            </a:r>
            <a:r>
              <a:rPr lang="en-US" sz="2000" b="1" i="0" dirty="0">
                <a:solidFill>
                  <a:schemeClr val="accent1"/>
                </a:solidFill>
                <a:effectLst/>
                <a:latin typeface="Merriweather" panose="00000500000000000000" pitchFamily="2" charset="0"/>
              </a:rPr>
              <a:t> emails to faculty, administration, and students under the moniker “Slay3r_r00t”. He targeted over 100 student email accounts and used phishing and spoofing schemes to successfully break into multiple university e-mail accounts. </a:t>
            </a:r>
            <a:r>
              <a:rPr lang="en-US" sz="2000" b="1" i="0" dirty="0" err="1">
                <a:solidFill>
                  <a:schemeClr val="accent1"/>
                </a:solidFill>
                <a:effectLst/>
                <a:latin typeface="Merriweather" panose="00000500000000000000" pitchFamily="2" charset="0"/>
              </a:rPr>
              <a:t>Santell</a:t>
            </a:r>
            <a:r>
              <a:rPr lang="en-US" sz="2000" b="1" i="0" dirty="0">
                <a:solidFill>
                  <a:schemeClr val="accent1"/>
                </a:solidFill>
                <a:effectLst/>
                <a:latin typeface="Merriweather" panose="00000500000000000000" pitchFamily="2" charset="0"/>
              </a:rPr>
              <a:t>-Velázquez also hacked into several female students’ Snapchat accounts between 2019 and 2021, some of which contained </a:t>
            </a:r>
            <a:r>
              <a:rPr lang="en-US" sz="2000" b="1" i="0" dirty="0">
                <a:solidFill>
                  <a:srgbClr val="FF0000"/>
                </a:solidFill>
                <a:effectLst/>
                <a:latin typeface="Merriweather" panose="00000500000000000000" pitchFamily="2" charset="0"/>
              </a:rPr>
              <a:t>nude images</a:t>
            </a:r>
            <a:r>
              <a:rPr lang="en-US" sz="2000" b="1" i="0" dirty="0">
                <a:solidFill>
                  <a:schemeClr val="accent1"/>
                </a:solidFill>
                <a:effectLst/>
                <a:latin typeface="Merriweather" panose="00000500000000000000" pitchFamily="2" charset="0"/>
              </a:rPr>
              <a:t> that he shared with third parties who published the images online. </a:t>
            </a:r>
          </a:p>
        </p:txBody>
      </p:sp>
      <p:pic>
        <p:nvPicPr>
          <p:cNvPr id="6" name="Picture 5">
            <a:extLst>
              <a:ext uri="{FF2B5EF4-FFF2-40B4-BE49-F238E27FC236}">
                <a16:creationId xmlns:a16="http://schemas.microsoft.com/office/drawing/2014/main" id="{09CB71E3-2A5E-E89C-A1DD-5BD14062F0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2537" y="6092201"/>
            <a:ext cx="631696" cy="765799"/>
          </a:xfrm>
          <a:prstGeom prst="rect">
            <a:avLst/>
          </a:prstGeom>
        </p:spPr>
      </p:pic>
    </p:spTree>
    <p:extLst>
      <p:ext uri="{BB962C8B-B14F-4D97-AF65-F5344CB8AC3E}">
        <p14:creationId xmlns:p14="http://schemas.microsoft.com/office/powerpoint/2010/main" val="1585657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89A8C8-0FFE-E666-6A8C-A7E682CC1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7184" y="1761482"/>
            <a:ext cx="5515745" cy="5449060"/>
          </a:xfrm>
          <a:prstGeom prst="rect">
            <a:avLst/>
          </a:prstGeom>
        </p:spPr>
      </p:pic>
      <p:sp>
        <p:nvSpPr>
          <p:cNvPr id="4" name="Rectangle 3">
            <a:extLst>
              <a:ext uri="{FF2B5EF4-FFF2-40B4-BE49-F238E27FC236}">
                <a16:creationId xmlns:a16="http://schemas.microsoft.com/office/drawing/2014/main" id="{BD045000-B09B-82F8-DBE4-9F419AFEFE0E}"/>
              </a:ext>
            </a:extLst>
          </p:cNvPr>
          <p:cNvSpPr/>
          <p:nvPr/>
        </p:nvSpPr>
        <p:spPr>
          <a:xfrm>
            <a:off x="968913" y="7156"/>
            <a:ext cx="10080004" cy="1754326"/>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El </a:t>
            </a:r>
            <a:r>
              <a:rPr lang="en-US" sz="5400">
                <a:ln w="0"/>
                <a:solidFill>
                  <a:schemeClr val="accent1"/>
                </a:solidFill>
                <a:effectLst>
                  <a:outerShdw blurRad="38100" dist="25400" dir="5400000" algn="ctr" rotWithShape="0">
                    <a:srgbClr val="6E747A">
                      <a:alpha val="43000"/>
                    </a:srgbClr>
                  </a:outerShdw>
                </a:effectLst>
              </a:rPr>
              <a:t>Fenómeno</a:t>
            </a:r>
            <a:r>
              <a:rPr lang="en-US" sz="5400" b="0" cap="none" spc="0">
                <a:ln w="0"/>
                <a:solidFill>
                  <a:schemeClr val="accent1"/>
                </a:solidFill>
                <a:effectLst>
                  <a:outerShdw blurRad="38100" dist="25400" dir="5400000" algn="ctr" rotWithShape="0">
                    <a:srgbClr val="6E747A">
                      <a:alpha val="43000"/>
                    </a:srgbClr>
                  </a:outerShdw>
                </a:effectLst>
              </a:rPr>
              <a:t> </a:t>
            </a:r>
            <a:r>
              <a:rPr lang="en-US" sz="5400" b="0" cap="none" spc="0" dirty="0">
                <a:ln w="0"/>
                <a:solidFill>
                  <a:schemeClr val="accent1"/>
                </a:solidFill>
                <a:effectLst>
                  <a:outerShdw blurRad="38100" dist="25400" dir="5400000" algn="ctr" rotWithShape="0">
                    <a:srgbClr val="6E747A">
                      <a:alpha val="43000"/>
                    </a:srgbClr>
                  </a:outerShdw>
                </a:effectLst>
              </a:rPr>
              <a:t>Social </a:t>
            </a:r>
            <a:r>
              <a:rPr lang="en-US" sz="5400" b="0" cap="none" spc="0" dirty="0" err="1">
                <a:ln w="0"/>
                <a:solidFill>
                  <a:schemeClr val="accent1"/>
                </a:solidFill>
                <a:effectLst>
                  <a:outerShdw blurRad="38100" dist="25400" dir="5400000" algn="ctr" rotWithShape="0">
                    <a:srgbClr val="6E747A">
                      <a:alpha val="43000"/>
                    </a:srgbClr>
                  </a:outerShdw>
                </a:effectLst>
              </a:rPr>
              <a:t>Incluye</a:t>
            </a:r>
            <a:r>
              <a:rPr lang="en-US" sz="5400" b="0" cap="none" spc="0" dirty="0">
                <a:ln w="0"/>
                <a:solidFill>
                  <a:schemeClr val="accent1"/>
                </a:solidFill>
                <a:effectLst>
                  <a:outerShdw blurRad="38100" dist="25400" dir="5400000" algn="ctr" rotWithShape="0">
                    <a:srgbClr val="6E747A">
                      <a:alpha val="43000"/>
                    </a:srgbClr>
                  </a:outerShdw>
                </a:effectLst>
              </a:rPr>
              <a:t> a </a:t>
            </a:r>
            <a:r>
              <a:rPr lang="en-US" sz="5400" b="0" cap="none" spc="0" dirty="0" err="1">
                <a:ln w="0"/>
                <a:solidFill>
                  <a:schemeClr val="accent1"/>
                </a:solidFill>
                <a:effectLst>
                  <a:outerShdw blurRad="38100" dist="25400" dir="5400000" algn="ctr" rotWithShape="0">
                    <a:srgbClr val="6E747A">
                      <a:alpha val="43000"/>
                    </a:srgbClr>
                  </a:outerShdw>
                </a:effectLst>
              </a:rPr>
              <a:t>Todos</a:t>
            </a:r>
            <a:endParaRPr lang="en-US" sz="5400" b="0" cap="none" spc="0" dirty="0">
              <a:ln w="0"/>
              <a:solidFill>
                <a:schemeClr val="accent1"/>
              </a:solidFill>
              <a:effectLst>
                <a:outerShdw blurRad="38100" dist="25400" dir="5400000" algn="ctr" rotWithShape="0">
                  <a:srgbClr val="6E747A">
                    <a:alpha val="43000"/>
                  </a:srgbClr>
                </a:outerShdw>
              </a:effectLst>
            </a:endParaRPr>
          </a:p>
          <a:p>
            <a:pPr algn="ctr"/>
            <a:r>
              <a:rPr lang="en-US" sz="5400" b="0" cap="none" spc="0" dirty="0">
                <a:ln w="0"/>
                <a:solidFill>
                  <a:schemeClr val="accent1"/>
                </a:solidFill>
                <a:effectLst>
                  <a:outerShdw blurRad="38100" dist="25400" dir="5400000" algn="ctr" rotWithShape="0">
                    <a:srgbClr val="6E747A">
                      <a:alpha val="43000"/>
                    </a:srgbClr>
                  </a:outerShdw>
                </a:effectLst>
              </a:rPr>
              <a:t>CAMBIO DE PARADIGMA</a:t>
            </a:r>
          </a:p>
        </p:txBody>
      </p:sp>
      <p:pic>
        <p:nvPicPr>
          <p:cNvPr id="5" name="Picture 4">
            <a:extLst>
              <a:ext uri="{FF2B5EF4-FFF2-40B4-BE49-F238E27FC236}">
                <a16:creationId xmlns:a16="http://schemas.microsoft.com/office/drawing/2014/main" id="{51861B4E-FEB5-BD77-1E0A-AD62CF1FCC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10635426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DC8A28-76E1-3CFC-0660-5D4F8CDE6630}"/>
              </a:ext>
            </a:extLst>
          </p:cNvPr>
          <p:cNvSpPr txBox="1"/>
          <p:nvPr/>
        </p:nvSpPr>
        <p:spPr>
          <a:xfrm>
            <a:off x="329268" y="6052467"/>
            <a:ext cx="3509394" cy="584775"/>
          </a:xfrm>
          <a:prstGeom prst="rect">
            <a:avLst/>
          </a:prstGeom>
          <a:noFill/>
        </p:spPr>
        <p:txBody>
          <a:bodyPr wrap="square">
            <a:spAutoFit/>
          </a:bodyPr>
          <a:lstStyle/>
          <a:p>
            <a:r>
              <a:rPr lang="es-PR" sz="1600" dirty="0">
                <a:solidFill>
                  <a:schemeClr val="accent1"/>
                </a:solidFill>
              </a:rPr>
              <a:t>“Ley Contra el Acecho en Puerto Rico” </a:t>
            </a:r>
          </a:p>
          <a:p>
            <a:r>
              <a:rPr lang="es-PR" sz="1600" dirty="0">
                <a:solidFill>
                  <a:schemeClr val="accent1"/>
                </a:solidFill>
              </a:rPr>
              <a:t>Ley Núm. 284 de 21 de Agosto de 1999</a:t>
            </a:r>
          </a:p>
        </p:txBody>
      </p:sp>
      <p:sp>
        <p:nvSpPr>
          <p:cNvPr id="5" name="TextBox 4">
            <a:extLst>
              <a:ext uri="{FF2B5EF4-FFF2-40B4-BE49-F238E27FC236}">
                <a16:creationId xmlns:a16="http://schemas.microsoft.com/office/drawing/2014/main" id="{0D87DB80-7F1E-44C6-97C6-A7DBBA5DEAB3}"/>
              </a:ext>
            </a:extLst>
          </p:cNvPr>
          <p:cNvSpPr txBox="1"/>
          <p:nvPr/>
        </p:nvSpPr>
        <p:spPr>
          <a:xfrm>
            <a:off x="329268" y="16419"/>
            <a:ext cx="11725712" cy="5724644"/>
          </a:xfrm>
          <a:prstGeom prst="rect">
            <a:avLst/>
          </a:prstGeom>
          <a:noFill/>
        </p:spPr>
        <p:txBody>
          <a:bodyPr wrap="square">
            <a:spAutoFit/>
          </a:bodyPr>
          <a:lstStyle/>
          <a:p>
            <a:pPr algn="l">
              <a:buFont typeface="Arial" panose="020B0604020202020204" pitchFamily="34" charset="0"/>
              <a:buChar char="•"/>
            </a:pPr>
            <a:r>
              <a:rPr lang="es-PR" b="1" i="0" u="none" strike="noStrike" dirty="0">
                <a:solidFill>
                  <a:srgbClr val="222222"/>
                </a:solidFill>
                <a:effectLst/>
                <a:latin typeface="source sans pro" panose="020B0503030403020204" pitchFamily="34" charset="0"/>
                <a:hlinkClick r:id="rId2"/>
              </a:rPr>
              <a:t>Título 33. Código Penal</a:t>
            </a:r>
            <a:endParaRPr lang="es-PR" b="0" i="0" dirty="0">
              <a:solidFill>
                <a:srgbClr val="000000"/>
              </a:solidFill>
              <a:effectLst/>
              <a:latin typeface="source sans pro" panose="020B0503030403020204" pitchFamily="34" charset="0"/>
            </a:endParaRPr>
          </a:p>
          <a:p>
            <a:pPr marL="742950" lvl="1" indent="-285750" algn="l">
              <a:buFont typeface="Arial" panose="020B0604020202020204" pitchFamily="34" charset="0"/>
              <a:buChar char="•"/>
            </a:pPr>
            <a:r>
              <a:rPr lang="es-PR" sz="1600" b="1" i="0" u="none" strike="noStrike" dirty="0">
                <a:solidFill>
                  <a:srgbClr val="222222"/>
                </a:solidFill>
                <a:effectLst/>
                <a:latin typeface="source sans pro" panose="020B0503030403020204" pitchFamily="34" charset="0"/>
                <a:hlinkClick r:id="rId3"/>
              </a:rPr>
              <a:t>Parte Especial, 1937</a:t>
            </a:r>
            <a:endParaRPr lang="es-PR" sz="1600" b="0" i="0" dirty="0">
              <a:solidFill>
                <a:srgbClr val="000000"/>
              </a:solidFill>
              <a:effectLst/>
              <a:latin typeface="source sans pro" panose="020B0503030403020204" pitchFamily="34" charset="0"/>
            </a:endParaRPr>
          </a:p>
          <a:p>
            <a:pPr marL="1143000" lvl="2" indent="-228600" algn="l">
              <a:buFont typeface="Arial" panose="020B0604020202020204" pitchFamily="34" charset="0"/>
              <a:buChar char="•"/>
            </a:pPr>
            <a:r>
              <a:rPr lang="es-PR" sz="1600" b="1" i="0" u="none" strike="noStrike" dirty="0">
                <a:solidFill>
                  <a:srgbClr val="222222"/>
                </a:solidFill>
                <a:effectLst/>
                <a:latin typeface="source sans pro" panose="020B0503030403020204" pitchFamily="34" charset="0"/>
                <a:hlinkClick r:id="rId4"/>
              </a:rPr>
              <a:t>Parte VII. Delitos contra la Honestidad y Moral Pública</a:t>
            </a:r>
            <a:endParaRPr lang="es-PR" sz="1600" b="0" i="0" dirty="0">
              <a:solidFill>
                <a:srgbClr val="000000"/>
              </a:solidFill>
              <a:effectLst/>
              <a:latin typeface="source sans pro" panose="020B0503030403020204" pitchFamily="34" charset="0"/>
            </a:endParaRPr>
          </a:p>
          <a:p>
            <a:pPr marL="1600200" lvl="3" indent="-228600" algn="l">
              <a:buFont typeface="Arial" panose="020B0604020202020204" pitchFamily="34" charset="0"/>
              <a:buChar char="•"/>
            </a:pPr>
            <a:r>
              <a:rPr lang="es-PR" b="1" i="0" u="none" strike="noStrike" dirty="0">
                <a:solidFill>
                  <a:srgbClr val="222222"/>
                </a:solidFill>
                <a:effectLst/>
                <a:latin typeface="source sans pro" panose="020B0503030403020204" pitchFamily="34" charset="0"/>
                <a:hlinkClick r:id="rId5"/>
              </a:rPr>
              <a:t>Capítulo 99. Ley contra la Venganza Pornográfica de Puerto Rico</a:t>
            </a:r>
            <a:endParaRPr lang="es-PR" b="0" i="0" dirty="0">
              <a:solidFill>
                <a:srgbClr val="000000"/>
              </a:solidFill>
              <a:effectLst/>
              <a:latin typeface="source sans pro" panose="020B0503030403020204" pitchFamily="34" charset="0"/>
            </a:endParaRPr>
          </a:p>
          <a:p>
            <a:pPr marL="2057400" lvl="4" indent="-228600" algn="l">
              <a:buFont typeface="Arial" panose="020B0604020202020204" pitchFamily="34" charset="0"/>
              <a:buChar char="•"/>
            </a:pPr>
            <a:r>
              <a:rPr lang="es-PR" b="1" i="0" u="none" strike="noStrike" dirty="0">
                <a:solidFill>
                  <a:srgbClr val="C30B66"/>
                </a:solidFill>
                <a:effectLst/>
                <a:latin typeface="source sans pro" panose="020B0503030403020204" pitchFamily="34" charset="0"/>
                <a:hlinkClick r:id="rId6"/>
              </a:rPr>
              <a:t>1342. Definiciones</a:t>
            </a:r>
            <a:endParaRPr lang="es-PR" b="0" i="0" dirty="0">
              <a:solidFill>
                <a:srgbClr val="000000"/>
              </a:solidFill>
              <a:effectLst/>
              <a:latin typeface="source sans pro" panose="020B0503030403020204" pitchFamily="34" charset="0"/>
            </a:endParaRPr>
          </a:p>
          <a:p>
            <a:pPr marL="2057400" lvl="4" indent="-228600" algn="l">
              <a:buFont typeface="Arial" panose="020B0604020202020204" pitchFamily="34" charset="0"/>
              <a:buChar char="•"/>
            </a:pPr>
            <a:r>
              <a:rPr lang="es-PR" b="0" i="0" u="none" strike="noStrike" dirty="0">
                <a:solidFill>
                  <a:srgbClr val="222222"/>
                </a:solidFill>
                <a:effectLst/>
                <a:latin typeface="source sans pro" panose="020B0503030403020204" pitchFamily="34" charset="0"/>
                <a:hlinkClick r:id="rId7"/>
              </a:rPr>
              <a:t>1344. Conducta delictiva; Penalidades</a:t>
            </a:r>
            <a:endParaRPr lang="es-PR" b="0" i="0" dirty="0">
              <a:solidFill>
                <a:srgbClr val="000000"/>
              </a:solidFill>
              <a:effectLst/>
              <a:latin typeface="source sans pro" panose="020B0503030403020204" pitchFamily="34" charset="0"/>
            </a:endParaRPr>
          </a:p>
          <a:p>
            <a:pPr algn="l"/>
            <a:r>
              <a:rPr lang="es-PR" b="0" i="0" dirty="0" err="1">
                <a:solidFill>
                  <a:srgbClr val="444444"/>
                </a:solidFill>
                <a:effectLst/>
                <a:latin typeface="source sans pro" panose="020B0503030403020204" pitchFamily="34" charset="0"/>
              </a:rPr>
              <a:t>December</a:t>
            </a:r>
            <a:r>
              <a:rPr lang="es-PR" b="0" i="0" dirty="0">
                <a:solidFill>
                  <a:srgbClr val="444444"/>
                </a:solidFill>
                <a:effectLst/>
                <a:latin typeface="source sans pro" panose="020B0503030403020204" pitchFamily="34" charset="0"/>
              </a:rPr>
              <a:t> 15, 2022</a:t>
            </a:r>
          </a:p>
          <a:p>
            <a:pPr algn="l"/>
            <a:r>
              <a:rPr lang="es-PR" sz="2000" b="1" i="0" dirty="0">
                <a:solidFill>
                  <a:srgbClr val="000000"/>
                </a:solidFill>
                <a:effectLst/>
                <a:latin typeface="source sans pro" panose="020B0503030403020204" pitchFamily="34" charset="0"/>
              </a:rPr>
              <a:t>1342. Definiciones</a:t>
            </a:r>
          </a:p>
          <a:p>
            <a:pPr algn="l"/>
            <a:r>
              <a:rPr lang="es-PR" sz="2000" b="0" i="0" dirty="0">
                <a:solidFill>
                  <a:srgbClr val="000000"/>
                </a:solidFill>
                <a:effectLst/>
                <a:latin typeface="source sans pro" panose="020B0503030403020204" pitchFamily="34" charset="0"/>
              </a:rPr>
              <a:t>(a) “Comunicaciones electrónicas”- Se refiere a los correos electrónicos, comunicaciones escritas o conversaciones vía aplicaciones (Apps), video-llamadas, mensajes de texto (SMS), mensajes MMS, chats, mensajería instantánea, transmisiones inalámbricas ya sea por IRDA, Bluetooth, WIFI, redes sociales, páginas de Internet o por cualquier otro método electrónico mediante el cual una parte reciba o envíe información.</a:t>
            </a:r>
          </a:p>
          <a:p>
            <a:pPr algn="l"/>
            <a:r>
              <a:rPr lang="es-PR" sz="2000" b="0" i="0" dirty="0">
                <a:solidFill>
                  <a:srgbClr val="000000"/>
                </a:solidFill>
                <a:effectLst/>
                <a:latin typeface="source sans pro" panose="020B0503030403020204" pitchFamily="34" charset="0"/>
              </a:rPr>
              <a:t>(b) “Material Explícito”- Todo material de contenido íntimo o sexual que incluya alguna imagen del cuerpo humano o sus partes; o sexualmente explícito que incluya algún tipo de actividad sexual; íntima o de pareja, ya sea visual, ilustrativo o gráfico, grabaciones de video o audio.</a:t>
            </a:r>
          </a:p>
          <a:p>
            <a:pPr algn="l"/>
            <a:r>
              <a:rPr lang="es-PR" sz="2000" b="0" i="0" dirty="0">
                <a:solidFill>
                  <a:srgbClr val="000000"/>
                </a:solidFill>
                <a:effectLst/>
                <a:latin typeface="source sans pro" panose="020B0503030403020204" pitchFamily="34" charset="0"/>
              </a:rPr>
              <a:t>(c) “Medio de comunicación electrónica o cibernética”- Incluye, pero no se limita a: IRDA, Bluetooth, WIFI, celulares, computadoras, tabletas o cualquier otro dispositivo con el que puedan enviarse comunicaciones electrónicas; así como herramientas de comunicación, tales como, redes sociales, mensajes de texto, chats, mensajería instantánea y páginas de Internet.</a:t>
            </a:r>
          </a:p>
        </p:txBody>
      </p:sp>
      <p:pic>
        <p:nvPicPr>
          <p:cNvPr id="6" name="Picture 5">
            <a:extLst>
              <a:ext uri="{FF2B5EF4-FFF2-40B4-BE49-F238E27FC236}">
                <a16:creationId xmlns:a16="http://schemas.microsoft.com/office/drawing/2014/main" id="{B9C4819F-E0A5-945C-2302-6A7B5A81EB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22077332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C342CB-FE18-61C8-9B82-78BD49390747}"/>
              </a:ext>
            </a:extLst>
          </p:cNvPr>
          <p:cNvSpPr txBox="1"/>
          <p:nvPr/>
        </p:nvSpPr>
        <p:spPr>
          <a:xfrm>
            <a:off x="721453" y="322138"/>
            <a:ext cx="11098635" cy="5940088"/>
          </a:xfrm>
          <a:prstGeom prst="rect">
            <a:avLst/>
          </a:prstGeom>
          <a:noFill/>
        </p:spPr>
        <p:txBody>
          <a:bodyPr wrap="square">
            <a:spAutoFit/>
          </a:bodyPr>
          <a:lstStyle/>
          <a:p>
            <a:r>
              <a:rPr lang="en-US" sz="3200" b="1" i="0" dirty="0">
                <a:solidFill>
                  <a:schemeClr val="accent1"/>
                </a:solidFill>
                <a:effectLst/>
                <a:highlight>
                  <a:srgbClr val="00FF00"/>
                </a:highlight>
                <a:latin typeface="Europa"/>
              </a:rPr>
              <a:t>Puerto Rico has included cyberbullying in its Criminal Code. </a:t>
            </a:r>
          </a:p>
          <a:p>
            <a:endParaRPr lang="en-US" sz="3200" b="1" dirty="0">
              <a:solidFill>
                <a:schemeClr val="accent1"/>
              </a:solidFill>
              <a:latin typeface="Europa"/>
            </a:endParaRPr>
          </a:p>
          <a:p>
            <a:r>
              <a:rPr lang="en-US" sz="3200" b="1" i="0" dirty="0">
                <a:solidFill>
                  <a:schemeClr val="accent1"/>
                </a:solidFill>
                <a:effectLst/>
                <a:latin typeface="Europa"/>
              </a:rPr>
              <a:t>According to </a:t>
            </a:r>
            <a:r>
              <a:rPr lang="en-US" sz="3200" b="1" i="1" dirty="0">
                <a:solidFill>
                  <a:schemeClr val="accent1"/>
                </a:solidFill>
                <a:effectLst/>
                <a:latin typeface="Europa"/>
              </a:rPr>
              <a:t>Section 178 – Intrusion into personal tranquility</a:t>
            </a:r>
            <a:r>
              <a:rPr lang="en-US" sz="3200" b="1" i="0" dirty="0">
                <a:solidFill>
                  <a:schemeClr val="accent1"/>
                </a:solidFill>
                <a:effectLst/>
                <a:latin typeface="Europa"/>
              </a:rPr>
              <a:t>, </a:t>
            </a:r>
          </a:p>
          <a:p>
            <a:endParaRPr lang="en-US" sz="2800" b="1" dirty="0">
              <a:solidFill>
                <a:schemeClr val="accent1"/>
              </a:solidFill>
              <a:latin typeface="Europa"/>
            </a:endParaRPr>
          </a:p>
          <a:p>
            <a:r>
              <a:rPr lang="en-US" sz="3200" b="1" i="0" dirty="0">
                <a:solidFill>
                  <a:schemeClr val="accent1"/>
                </a:solidFill>
                <a:effectLst/>
                <a:latin typeface="Europa"/>
              </a:rPr>
              <a:t>“any person who, through telematic communication, or by any other means, utters or writes threatening, abusive, obscene, or lewd language to another person; or who, for the purpose of annoying any person, repeatedly makes telephone calls or causes another person’s telephone to ring repeatedly, or any person who knowingly authorizes that any telephone under his/her control be used for any purpose prohibited in this Section, will incur in misdemeanor”.</a:t>
            </a:r>
            <a:endParaRPr lang="es-PR" sz="3200" b="1" dirty="0">
              <a:solidFill>
                <a:schemeClr val="accent1"/>
              </a:solidFill>
            </a:endParaRPr>
          </a:p>
        </p:txBody>
      </p:sp>
      <p:pic>
        <p:nvPicPr>
          <p:cNvPr id="4" name="Picture 3">
            <a:extLst>
              <a:ext uri="{FF2B5EF4-FFF2-40B4-BE49-F238E27FC236}">
                <a16:creationId xmlns:a16="http://schemas.microsoft.com/office/drawing/2014/main" id="{B4140772-552A-26FA-8C32-A8EE9857E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13831585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EB3921-DF2C-4AE0-1239-199BBE94419B}"/>
              </a:ext>
            </a:extLst>
          </p:cNvPr>
          <p:cNvSpPr txBox="1"/>
          <p:nvPr/>
        </p:nvSpPr>
        <p:spPr>
          <a:xfrm>
            <a:off x="864066" y="531862"/>
            <a:ext cx="10385571" cy="4154984"/>
          </a:xfrm>
          <a:prstGeom prst="rect">
            <a:avLst/>
          </a:prstGeom>
          <a:noFill/>
        </p:spPr>
        <p:txBody>
          <a:bodyPr wrap="square">
            <a:spAutoFit/>
          </a:bodyPr>
          <a:lstStyle/>
          <a:p>
            <a:pPr algn="ctr"/>
            <a:r>
              <a:rPr lang="en-US" sz="3600" b="1" dirty="0">
                <a:solidFill>
                  <a:schemeClr val="accent1"/>
                </a:solidFill>
                <a:highlight>
                  <a:srgbClr val="00FF00"/>
                </a:highlight>
              </a:rPr>
              <a:t>Cyberbullying Specific to Gaming Environments </a:t>
            </a:r>
          </a:p>
          <a:p>
            <a:endParaRPr lang="en-US" dirty="0"/>
          </a:p>
          <a:p>
            <a:r>
              <a:rPr lang="en-US" sz="3600" b="1" dirty="0">
                <a:solidFill>
                  <a:schemeClr val="accent1"/>
                </a:solidFill>
              </a:rPr>
              <a:t>The last time was yesterday or almost every day I get on Xbox. Sometimes I have bad games and people sometimes say I suck and need to die in a hole or go kill myself just </a:t>
            </a:r>
            <a:r>
              <a:rPr lang="en-US" sz="3600" b="1" dirty="0" err="1">
                <a:solidFill>
                  <a:schemeClr val="accent1"/>
                </a:solidFill>
              </a:rPr>
              <a:t>cuz</a:t>
            </a:r>
            <a:r>
              <a:rPr lang="en-US" sz="3600" b="1" dirty="0">
                <a:solidFill>
                  <a:schemeClr val="accent1"/>
                </a:solidFill>
              </a:rPr>
              <a:t> we are losing a game on Xbox live on Call of Duty: Black Ops II. </a:t>
            </a:r>
            <a:r>
              <a:rPr lang="en-US" dirty="0"/>
              <a:t>(Teenager, undisclosed location in the U.S.)</a:t>
            </a:r>
          </a:p>
          <a:p>
            <a:endParaRPr lang="en-US" dirty="0"/>
          </a:p>
          <a:p>
            <a:r>
              <a:rPr lang="en-US" sz="1200" dirty="0"/>
              <a:t>Hinduja, Sameer K.; </a:t>
            </a:r>
            <a:r>
              <a:rPr lang="en-US" sz="1200" dirty="0" err="1"/>
              <a:t>Patchin</a:t>
            </a:r>
            <a:r>
              <a:rPr lang="en-US" sz="1200" dirty="0"/>
              <a:t>, Justin W.. Bullying Beyond the Schoolyard: Preventing and Responding to Cyberbullying (p. 29). SAGE Publications. Kindle Edition. </a:t>
            </a:r>
            <a:endParaRPr lang="es-PR" sz="1200" dirty="0"/>
          </a:p>
        </p:txBody>
      </p:sp>
      <p:pic>
        <p:nvPicPr>
          <p:cNvPr id="6" name="Picture 5">
            <a:extLst>
              <a:ext uri="{FF2B5EF4-FFF2-40B4-BE49-F238E27FC236}">
                <a16:creationId xmlns:a16="http://schemas.microsoft.com/office/drawing/2014/main" id="{51E47EB2-1F07-7323-CECA-8431FB6873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29129715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18D709-EF14-D024-694C-E06825E6E28F}"/>
              </a:ext>
            </a:extLst>
          </p:cNvPr>
          <p:cNvSpPr txBox="1"/>
          <p:nvPr/>
        </p:nvSpPr>
        <p:spPr>
          <a:xfrm>
            <a:off x="822120" y="670038"/>
            <a:ext cx="10402349" cy="6093976"/>
          </a:xfrm>
          <a:prstGeom prst="rect">
            <a:avLst/>
          </a:prstGeom>
          <a:noFill/>
        </p:spPr>
        <p:txBody>
          <a:bodyPr wrap="square">
            <a:spAutoFit/>
          </a:bodyPr>
          <a:lstStyle/>
          <a:p>
            <a:pPr algn="ctr"/>
            <a:r>
              <a:rPr lang="en-US" sz="4000" dirty="0">
                <a:solidFill>
                  <a:schemeClr val="accent1"/>
                </a:solidFill>
                <a:highlight>
                  <a:srgbClr val="00FF00"/>
                </a:highlight>
              </a:rPr>
              <a:t>Cyberbullying in the Metaverse</a:t>
            </a:r>
          </a:p>
          <a:p>
            <a:pPr algn="ctr"/>
            <a:endParaRPr lang="en-US" sz="4000" dirty="0">
              <a:solidFill>
                <a:schemeClr val="accent1"/>
              </a:solidFill>
              <a:highlight>
                <a:srgbClr val="00FF00"/>
              </a:highlight>
            </a:endParaRPr>
          </a:p>
          <a:p>
            <a:r>
              <a:rPr lang="en-US" sz="3200" b="1" dirty="0">
                <a:solidFill>
                  <a:schemeClr val="accent1"/>
                </a:solidFill>
              </a:rPr>
              <a:t>“I’ve never been harassed or bullied in any other social VR app until I played Echo VR. The other day I was in the middle of a game and out of nowhere some guy on the other team started calling me a bitch and a whore. I’m old enough to handle it, but it was just so immature and toxic. I just wanted to chill and play the game. Usually I hear crap like this from younger kids but this was an older sounding guy. So I can just imagine how many younger players get bullied.”</a:t>
            </a:r>
          </a:p>
          <a:p>
            <a:endParaRPr lang="en-US" dirty="0"/>
          </a:p>
          <a:p>
            <a:r>
              <a:rPr lang="en-US" dirty="0"/>
              <a:t>Hinduja, Sameer K.; </a:t>
            </a:r>
            <a:r>
              <a:rPr lang="en-US" dirty="0" err="1"/>
              <a:t>Patchin</a:t>
            </a:r>
            <a:r>
              <a:rPr lang="en-US" dirty="0"/>
              <a:t>, Justin W.. Bullying Beyond the Schoolyard: Preventing and Responding to Cyberbullying (p. 31). SAGE Publications. Kindle Edition. </a:t>
            </a:r>
            <a:endParaRPr lang="es-PR" dirty="0"/>
          </a:p>
        </p:txBody>
      </p:sp>
      <p:pic>
        <p:nvPicPr>
          <p:cNvPr id="4" name="Picture 3">
            <a:extLst>
              <a:ext uri="{FF2B5EF4-FFF2-40B4-BE49-F238E27FC236}">
                <a16:creationId xmlns:a16="http://schemas.microsoft.com/office/drawing/2014/main" id="{BA3CBE19-CE24-62D0-4406-51BD7B4A7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41401060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4AD863-0532-B719-0CE0-CF4345F87DE0}"/>
              </a:ext>
            </a:extLst>
          </p:cNvPr>
          <p:cNvSpPr txBox="1"/>
          <p:nvPr/>
        </p:nvSpPr>
        <p:spPr>
          <a:xfrm>
            <a:off x="1426128" y="724971"/>
            <a:ext cx="9513116" cy="3877985"/>
          </a:xfrm>
          <a:prstGeom prst="rect">
            <a:avLst/>
          </a:prstGeom>
          <a:noFill/>
        </p:spPr>
        <p:txBody>
          <a:bodyPr wrap="square">
            <a:spAutoFit/>
          </a:bodyPr>
          <a:lstStyle/>
          <a:p>
            <a:pPr algn="ctr"/>
            <a:r>
              <a:rPr lang="en-US" sz="4400" b="1" dirty="0">
                <a:solidFill>
                  <a:schemeClr val="accent1"/>
                </a:solidFill>
                <a:highlight>
                  <a:srgbClr val="00FF00"/>
                </a:highlight>
              </a:rPr>
              <a:t>METAVERSE</a:t>
            </a:r>
          </a:p>
          <a:p>
            <a:r>
              <a:rPr lang="en-US" sz="3200" b="1" dirty="0">
                <a:solidFill>
                  <a:schemeClr val="accent1"/>
                </a:solidFill>
              </a:rPr>
              <a:t>In his 1992 science fiction book Snow Crash28 author Neal Stephenson coined the term and used it to describe an Internet-based virtual world in which users can build digital realities and share experiences through their avatars.</a:t>
            </a:r>
          </a:p>
          <a:p>
            <a:endParaRPr lang="en-US" dirty="0"/>
          </a:p>
          <a:p>
            <a:r>
              <a:rPr lang="en-US" sz="1200" dirty="0"/>
              <a:t>Hinduja, Sameer K.; </a:t>
            </a:r>
            <a:r>
              <a:rPr lang="en-US" sz="1200" dirty="0" err="1"/>
              <a:t>Patchin</a:t>
            </a:r>
            <a:r>
              <a:rPr lang="en-US" sz="1200" dirty="0"/>
              <a:t>, Justin W.. Bullying Beyond the Schoolyard: Preventing and Responding to Cyberbullying (p. 31). SAGE Publications. Kindle Edition. </a:t>
            </a:r>
            <a:endParaRPr lang="es-PR" sz="1200" dirty="0"/>
          </a:p>
        </p:txBody>
      </p:sp>
      <p:pic>
        <p:nvPicPr>
          <p:cNvPr id="4" name="Picture 3">
            <a:extLst>
              <a:ext uri="{FF2B5EF4-FFF2-40B4-BE49-F238E27FC236}">
                <a16:creationId xmlns:a16="http://schemas.microsoft.com/office/drawing/2014/main" id="{7DB185F3-5D71-3526-5917-3185AD119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15053985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A4A83E-9101-A73A-F4B9-6EB0D7F6A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379"/>
            <a:ext cx="12192000" cy="6303241"/>
          </a:xfrm>
          <a:prstGeom prst="rect">
            <a:avLst/>
          </a:prstGeom>
        </p:spPr>
      </p:pic>
    </p:spTree>
    <p:extLst>
      <p:ext uri="{BB962C8B-B14F-4D97-AF65-F5344CB8AC3E}">
        <p14:creationId xmlns:p14="http://schemas.microsoft.com/office/powerpoint/2010/main" val="14845521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ABA73B-9D9B-5B88-369F-F9ADD4A3C7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932872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DB1FAA-5ADE-EE27-B355-8BF282C7FCE2}"/>
              </a:ext>
            </a:extLst>
          </p:cNvPr>
          <p:cNvSpPr txBox="1"/>
          <p:nvPr/>
        </p:nvSpPr>
        <p:spPr>
          <a:xfrm>
            <a:off x="771786" y="553240"/>
            <a:ext cx="10981189" cy="5139869"/>
          </a:xfrm>
          <a:prstGeom prst="rect">
            <a:avLst/>
          </a:prstGeom>
          <a:noFill/>
        </p:spPr>
        <p:txBody>
          <a:bodyPr wrap="square">
            <a:spAutoFit/>
          </a:bodyPr>
          <a:lstStyle/>
          <a:p>
            <a:pPr algn="ctr"/>
            <a:r>
              <a:rPr lang="en-US" sz="4000" b="1" dirty="0">
                <a:solidFill>
                  <a:schemeClr val="accent1"/>
                </a:solidFill>
              </a:rPr>
              <a:t>Bias-Based Abuse and Hate - LABELING</a:t>
            </a:r>
          </a:p>
          <a:p>
            <a:pPr algn="ctr"/>
            <a:endParaRPr lang="en-US" sz="4000" b="1" dirty="0">
              <a:solidFill>
                <a:schemeClr val="accent1"/>
              </a:solidFill>
            </a:endParaRPr>
          </a:p>
          <a:p>
            <a:pPr algn="ctr"/>
            <a:r>
              <a:rPr lang="en-US" sz="4000" b="1" dirty="0">
                <a:solidFill>
                  <a:schemeClr val="accent1"/>
                </a:solidFill>
              </a:rPr>
              <a:t>Online hate, which has been conceptualized as online actions that “demean or degrade a group and its members based on their race/ethnicity, national origin, sexual orientation, gender, gender identity, religion, or disability status.”</a:t>
            </a:r>
          </a:p>
          <a:p>
            <a:pPr algn="ctr"/>
            <a:endParaRPr lang="en-US" sz="2000" b="1" dirty="0">
              <a:solidFill>
                <a:schemeClr val="accent1"/>
              </a:solidFill>
            </a:endParaRPr>
          </a:p>
          <a:p>
            <a:endParaRPr lang="en-US" sz="1400" b="1" dirty="0"/>
          </a:p>
          <a:p>
            <a:r>
              <a:rPr lang="en-US" sz="1400" b="1" dirty="0">
                <a:solidFill>
                  <a:schemeClr val="accent1"/>
                </a:solidFill>
              </a:rPr>
              <a:t>Hinduja, Sameer K.; </a:t>
            </a:r>
            <a:r>
              <a:rPr lang="en-US" sz="1400" b="1" dirty="0" err="1">
                <a:solidFill>
                  <a:schemeClr val="accent1"/>
                </a:solidFill>
              </a:rPr>
              <a:t>Patchin</a:t>
            </a:r>
            <a:r>
              <a:rPr lang="en-US" sz="1400" b="1" dirty="0">
                <a:solidFill>
                  <a:schemeClr val="accent1"/>
                </a:solidFill>
              </a:rPr>
              <a:t>, Justin W.. Bullying Beyond the Schoolyard: Preventing and Responding to Cyberbullying (p. 32). SAGE Publications.</a:t>
            </a:r>
            <a:endParaRPr lang="es-PR" sz="1400" b="1" dirty="0">
              <a:solidFill>
                <a:schemeClr val="accent1"/>
              </a:solidFill>
            </a:endParaRPr>
          </a:p>
        </p:txBody>
      </p:sp>
      <p:pic>
        <p:nvPicPr>
          <p:cNvPr id="4" name="Picture 3">
            <a:extLst>
              <a:ext uri="{FF2B5EF4-FFF2-40B4-BE49-F238E27FC236}">
                <a16:creationId xmlns:a16="http://schemas.microsoft.com/office/drawing/2014/main" id="{B8272AC0-F6EB-C2A3-0C39-519DDA727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14764838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126A5CD-CBDA-DA34-6D01-95B56257320C}"/>
              </a:ext>
            </a:extLst>
          </p:cNvPr>
          <p:cNvSpPr txBox="1"/>
          <p:nvPr/>
        </p:nvSpPr>
        <p:spPr>
          <a:xfrm>
            <a:off x="847288" y="645952"/>
            <a:ext cx="10863743" cy="5570756"/>
          </a:xfrm>
          <a:prstGeom prst="rect">
            <a:avLst/>
          </a:prstGeom>
          <a:noFill/>
        </p:spPr>
        <p:txBody>
          <a:bodyPr wrap="square">
            <a:spAutoFit/>
          </a:bodyPr>
          <a:lstStyle/>
          <a:p>
            <a:pPr algn="l"/>
            <a:r>
              <a:rPr lang="en-US" sz="4000" b="1" dirty="0">
                <a:solidFill>
                  <a:schemeClr val="accent1"/>
                </a:solidFill>
                <a:latin typeface="Work Sans" pitchFamily="2" charset="0"/>
                <a:hlinkClick r:id="rId2">
                  <a:extLst>
                    <a:ext uri="{A12FA001-AC4F-418D-AE19-62706E023703}">
                      <ahyp:hlinkClr xmlns:ahyp="http://schemas.microsoft.com/office/drawing/2018/hyperlinkcolor" val="tx"/>
                    </a:ext>
                  </a:extLst>
                </a:hlinkClick>
              </a:rPr>
              <a:t>5</a:t>
            </a:r>
            <a:r>
              <a:rPr lang="en-US" sz="4000" b="1" i="0" u="none" strike="noStrike" dirty="0">
                <a:solidFill>
                  <a:schemeClr val="accent1"/>
                </a:solidFill>
                <a:effectLst/>
                <a:latin typeface="Work Sans" pitchFamily="2" charset="0"/>
                <a:hlinkClick r:id="rId2">
                  <a:extLst>
                    <a:ext uri="{A12FA001-AC4F-418D-AE19-62706E023703}">
                      <ahyp:hlinkClr xmlns:ahyp="http://schemas.microsoft.com/office/drawing/2018/hyperlinkcolor" val="tx"/>
                    </a:ext>
                  </a:extLst>
                </a:hlinkClick>
              </a:rPr>
              <a:t> ways </a:t>
            </a:r>
            <a:r>
              <a:rPr lang="en-US" sz="3200" b="1" i="0" u="none" strike="noStrike" dirty="0">
                <a:solidFill>
                  <a:schemeClr val="accent1"/>
                </a:solidFill>
                <a:effectLst/>
                <a:latin typeface="Work Sans" pitchFamily="2" charset="0"/>
                <a:hlinkClick r:id="rId2">
                  <a:extLst>
                    <a:ext uri="{A12FA001-AC4F-418D-AE19-62706E023703}">
                      <ahyp:hlinkClr xmlns:ahyp="http://schemas.microsoft.com/office/drawing/2018/hyperlinkcolor" val="tx"/>
                    </a:ext>
                  </a:extLst>
                </a:hlinkClick>
              </a:rPr>
              <a:t>to be an </a:t>
            </a:r>
            <a:r>
              <a:rPr lang="en-US" sz="4000" b="1" i="0" u="none" strike="noStrike" dirty="0">
                <a:solidFill>
                  <a:schemeClr val="accent1"/>
                </a:solidFill>
                <a:effectLst/>
                <a:latin typeface="Work Sans" pitchFamily="2" charset="0"/>
                <a:hlinkClick r:id="rId2">
                  <a:extLst>
                    <a:ext uri="{A12FA001-AC4F-418D-AE19-62706E023703}">
                      <ahyp:hlinkClr xmlns:ahyp="http://schemas.microsoft.com/office/drawing/2018/hyperlinkcolor" val="tx"/>
                    </a:ext>
                  </a:extLst>
                </a:hlinkClick>
              </a:rPr>
              <a:t>ally </a:t>
            </a:r>
            <a:r>
              <a:rPr lang="en-US" sz="3200" b="1" i="0" u="none" strike="noStrike" dirty="0">
                <a:solidFill>
                  <a:schemeClr val="accent1"/>
                </a:solidFill>
                <a:effectLst/>
                <a:latin typeface="Work Sans" pitchFamily="2" charset="0"/>
                <a:hlinkClick r:id="rId2">
                  <a:extLst>
                    <a:ext uri="{A12FA001-AC4F-418D-AE19-62706E023703}">
                      <ahyp:hlinkClr xmlns:ahyp="http://schemas.microsoft.com/office/drawing/2018/hyperlinkcolor" val="tx"/>
                    </a:ext>
                  </a:extLst>
                </a:hlinkClick>
              </a:rPr>
              <a:t>when you </a:t>
            </a:r>
            <a:r>
              <a:rPr lang="en-US" sz="4000" b="1" i="0" u="none" strike="noStrike" dirty="0">
                <a:solidFill>
                  <a:schemeClr val="accent1"/>
                </a:solidFill>
                <a:effectLst/>
                <a:latin typeface="Work Sans" pitchFamily="2" charset="0"/>
                <a:hlinkClick r:id="rId2">
                  <a:extLst>
                    <a:ext uri="{A12FA001-AC4F-418D-AE19-62706E023703}">
                      <ahyp:hlinkClr xmlns:ahyp="http://schemas.microsoft.com/office/drawing/2018/hyperlinkcolor" val="tx"/>
                    </a:ext>
                  </a:extLst>
                </a:hlinkClick>
              </a:rPr>
              <a:t>witness bullying or harassment</a:t>
            </a:r>
          </a:p>
          <a:p>
            <a:pPr>
              <a:buFont typeface="+mj-lt"/>
              <a:buAutoNum type="arabicPeriod"/>
            </a:pPr>
            <a:r>
              <a:rPr lang="en-US" sz="3200" b="1" i="0" dirty="0">
                <a:solidFill>
                  <a:schemeClr val="accent1"/>
                </a:solidFill>
                <a:effectLst/>
                <a:latin typeface="Work Sans" pitchFamily="2" charset="0"/>
              </a:rPr>
              <a:t>Don’t </a:t>
            </a:r>
            <a:r>
              <a:rPr lang="en-US" sz="3200" b="1" dirty="0">
                <a:solidFill>
                  <a:schemeClr val="accent1"/>
                </a:solidFill>
                <a:latin typeface="Work Sans" pitchFamily="2" charset="0"/>
              </a:rPr>
              <a:t>Support people who are targets for bias and/or bullying, whether you know them or not. </a:t>
            </a:r>
            <a:r>
              <a:rPr lang="en-US" sz="3200" b="1" i="0" dirty="0">
                <a:solidFill>
                  <a:schemeClr val="accent1"/>
                </a:solidFill>
                <a:effectLst/>
                <a:latin typeface="Work Sans" pitchFamily="2" charset="0"/>
              </a:rPr>
              <a:t> </a:t>
            </a:r>
          </a:p>
          <a:p>
            <a:pPr>
              <a:buFont typeface="+mj-lt"/>
              <a:buAutoNum type="arabicPeriod"/>
            </a:pPr>
            <a:r>
              <a:rPr lang="en-US" sz="3200" b="1" i="0" dirty="0">
                <a:solidFill>
                  <a:schemeClr val="accent1"/>
                </a:solidFill>
                <a:effectLst/>
                <a:latin typeface="Work Sans" pitchFamily="2" charset="0"/>
              </a:rPr>
              <a:t>Don’t Participate</a:t>
            </a:r>
          </a:p>
          <a:p>
            <a:pPr algn="l">
              <a:buFont typeface="+mj-lt"/>
              <a:buAutoNum type="arabicPeriod"/>
            </a:pPr>
            <a:r>
              <a:rPr lang="en-US" sz="3600" b="1" i="0" dirty="0">
                <a:solidFill>
                  <a:schemeClr val="accent1"/>
                </a:solidFill>
                <a:effectLst/>
                <a:latin typeface="Work Sans" pitchFamily="2" charset="0"/>
              </a:rPr>
              <a:t>Tell the person who is showing unkind behaviors to </a:t>
            </a:r>
            <a:r>
              <a:rPr lang="en-US" sz="3600" b="1" i="0" dirty="0">
                <a:solidFill>
                  <a:srgbClr val="C00000"/>
                </a:solidFill>
                <a:effectLst/>
                <a:latin typeface="Work Sans" pitchFamily="2" charset="0"/>
              </a:rPr>
              <a:t>stop</a:t>
            </a:r>
          </a:p>
          <a:p>
            <a:pPr algn="l">
              <a:buFont typeface="+mj-lt"/>
              <a:buAutoNum type="arabicPeriod"/>
            </a:pPr>
            <a:r>
              <a:rPr lang="en-US" sz="3600" b="1" i="0" dirty="0">
                <a:solidFill>
                  <a:schemeClr val="accent1"/>
                </a:solidFill>
                <a:effectLst/>
                <a:latin typeface="Work Sans" pitchFamily="2" charset="0"/>
              </a:rPr>
              <a:t>Inform a trusted adult in school and at home</a:t>
            </a:r>
          </a:p>
          <a:p>
            <a:pPr algn="l">
              <a:buFont typeface="+mj-lt"/>
              <a:buAutoNum type="arabicPeriod"/>
            </a:pPr>
            <a:r>
              <a:rPr lang="en-US" sz="3600" b="1" i="0" dirty="0">
                <a:solidFill>
                  <a:schemeClr val="accent1"/>
                </a:solidFill>
                <a:effectLst/>
                <a:latin typeface="Work Sans" pitchFamily="2" charset="0"/>
              </a:rPr>
              <a:t>Get to know people instead of judging them. 5. Be an ally online</a:t>
            </a:r>
          </a:p>
        </p:txBody>
      </p:sp>
      <p:pic>
        <p:nvPicPr>
          <p:cNvPr id="8" name="Picture 7">
            <a:extLst>
              <a:ext uri="{FF2B5EF4-FFF2-40B4-BE49-F238E27FC236}">
                <a16:creationId xmlns:a16="http://schemas.microsoft.com/office/drawing/2014/main" id="{FE0E962F-B8D4-25C2-F0F7-D7E8EE6AB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40149939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11C15B-A2A2-044A-6A7A-78388ECCDE5C}"/>
              </a:ext>
            </a:extLst>
          </p:cNvPr>
          <p:cNvSpPr txBox="1"/>
          <p:nvPr/>
        </p:nvSpPr>
        <p:spPr>
          <a:xfrm>
            <a:off x="939567" y="805344"/>
            <a:ext cx="10393960" cy="5632311"/>
          </a:xfrm>
          <a:prstGeom prst="rect">
            <a:avLst/>
          </a:prstGeom>
          <a:noFill/>
        </p:spPr>
        <p:txBody>
          <a:bodyPr wrap="square">
            <a:spAutoFit/>
          </a:bodyPr>
          <a:lstStyle/>
          <a:p>
            <a:pPr algn="l"/>
            <a:r>
              <a:rPr lang="en-US" sz="4000" b="1" i="0" u="sng" dirty="0">
                <a:solidFill>
                  <a:schemeClr val="accent1"/>
                </a:solidFill>
                <a:effectLst/>
                <a:latin typeface="Work Sans" pitchFamily="2" charset="0"/>
              </a:rPr>
              <a:t>Empathy</a:t>
            </a:r>
            <a:r>
              <a:rPr lang="en-US" sz="4000" b="1" i="0" dirty="0">
                <a:solidFill>
                  <a:schemeClr val="accent1"/>
                </a:solidFill>
                <a:effectLst/>
                <a:latin typeface="Work Sans" pitchFamily="2" charset="0"/>
              </a:rPr>
              <a:t> is a </a:t>
            </a:r>
            <a:r>
              <a:rPr lang="en-US" sz="4000" b="1" i="0" u="sng" dirty="0">
                <a:solidFill>
                  <a:schemeClr val="accent1"/>
                </a:solidFill>
                <a:effectLst/>
                <a:latin typeface="Work Sans" pitchFamily="2" charset="0"/>
              </a:rPr>
              <a:t>concerned</a:t>
            </a:r>
            <a:r>
              <a:rPr lang="en-US" sz="4000" b="1" i="0" dirty="0">
                <a:solidFill>
                  <a:schemeClr val="accent1"/>
                </a:solidFill>
                <a:effectLst/>
                <a:latin typeface="Work Sans" pitchFamily="2" charset="0"/>
              </a:rPr>
              <a:t> response to another person’s feelings. It involves feeling, thinking, and even a physical reaction that our bodies have to other people when we relate to how they feel.</a:t>
            </a:r>
          </a:p>
          <a:p>
            <a:pPr algn="l"/>
            <a:r>
              <a:rPr lang="en-US" sz="4000" b="1" i="0" dirty="0">
                <a:solidFill>
                  <a:schemeClr val="accent1"/>
                </a:solidFill>
                <a:effectLst/>
                <a:latin typeface="Work Sans" pitchFamily="2" charset="0"/>
              </a:rPr>
              <a:t>A key component of practicing kindness and empathy with others is showing patience, generosity, and a willingness to hear someone else’s perspective.</a:t>
            </a:r>
          </a:p>
        </p:txBody>
      </p:sp>
      <p:pic>
        <p:nvPicPr>
          <p:cNvPr id="4" name="Picture 3">
            <a:extLst>
              <a:ext uri="{FF2B5EF4-FFF2-40B4-BE49-F238E27FC236}">
                <a16:creationId xmlns:a16="http://schemas.microsoft.com/office/drawing/2014/main" id="{625839F1-109F-3E84-39E2-1E1336A44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2059836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1DE56-C13A-2E10-B82D-71D3D285E835}"/>
              </a:ext>
            </a:extLst>
          </p:cNvPr>
          <p:cNvSpPr>
            <a:spLocks noGrp="1"/>
          </p:cNvSpPr>
          <p:nvPr>
            <p:ph type="title"/>
          </p:nvPr>
        </p:nvSpPr>
        <p:spPr/>
        <p:txBody>
          <a:bodyPr/>
          <a:lstStyle/>
          <a:p>
            <a:r>
              <a:rPr lang="en-US" b="1" dirty="0">
                <a:solidFill>
                  <a:schemeClr val="accent5">
                    <a:lumMod val="75000"/>
                  </a:schemeClr>
                </a:solidFill>
              </a:rPr>
              <a:t>Me </a:t>
            </a:r>
            <a:r>
              <a:rPr lang="en-US" b="1" dirty="0" err="1">
                <a:solidFill>
                  <a:schemeClr val="accent5">
                    <a:lumMod val="75000"/>
                  </a:schemeClr>
                </a:solidFill>
              </a:rPr>
              <a:t>faltó</a:t>
            </a:r>
            <a:r>
              <a:rPr lang="en-US" b="1" dirty="0">
                <a:solidFill>
                  <a:schemeClr val="accent5">
                    <a:lumMod val="75000"/>
                  </a:schemeClr>
                </a:solidFill>
              </a:rPr>
              <a:t> </a:t>
            </a:r>
            <a:r>
              <a:rPr lang="en-US" b="1" dirty="0" err="1">
                <a:solidFill>
                  <a:schemeClr val="accent5">
                    <a:lumMod val="75000"/>
                  </a:schemeClr>
                </a:solidFill>
              </a:rPr>
              <a:t>el</a:t>
            </a:r>
            <a:r>
              <a:rPr lang="en-US" b="1" dirty="0">
                <a:solidFill>
                  <a:schemeClr val="accent5">
                    <a:lumMod val="75000"/>
                  </a:schemeClr>
                </a:solidFill>
              </a:rPr>
              <a:t> que </a:t>
            </a:r>
            <a:r>
              <a:rPr lang="en-US" b="1" dirty="0" err="1">
                <a:solidFill>
                  <a:schemeClr val="accent5">
                    <a:lumMod val="75000"/>
                  </a:schemeClr>
                </a:solidFill>
              </a:rPr>
              <a:t>maneja</a:t>
            </a:r>
            <a:r>
              <a:rPr lang="en-US" b="1" dirty="0">
                <a:solidFill>
                  <a:schemeClr val="accent5">
                    <a:lumMod val="75000"/>
                  </a:schemeClr>
                </a:solidFill>
              </a:rPr>
              <a:t> la Guagua Escolar</a:t>
            </a:r>
            <a:endParaRPr lang="es-PR" b="1" dirty="0">
              <a:solidFill>
                <a:schemeClr val="accent5">
                  <a:lumMod val="75000"/>
                </a:schemeClr>
              </a:solidFill>
            </a:endParaRPr>
          </a:p>
        </p:txBody>
      </p:sp>
      <p:pic>
        <p:nvPicPr>
          <p:cNvPr id="5" name="Content Placeholder 4">
            <a:extLst>
              <a:ext uri="{FF2B5EF4-FFF2-40B4-BE49-F238E27FC236}">
                <a16:creationId xmlns:a16="http://schemas.microsoft.com/office/drawing/2014/main" id="{4FCB6C5E-5C60-4764-F4E8-5C15ABFF43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3693" y="2101056"/>
            <a:ext cx="8003850" cy="4391819"/>
          </a:xfrm>
        </p:spPr>
      </p:pic>
      <p:pic>
        <p:nvPicPr>
          <p:cNvPr id="6" name="Picture 5">
            <a:extLst>
              <a:ext uri="{FF2B5EF4-FFF2-40B4-BE49-F238E27FC236}">
                <a16:creationId xmlns:a16="http://schemas.microsoft.com/office/drawing/2014/main" id="{A33F9CD2-D136-447F-76A7-908893D73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25993009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741978-FBAD-3EFA-6CA5-7E7490B56BE1}"/>
              </a:ext>
            </a:extLst>
          </p:cNvPr>
          <p:cNvSpPr txBox="1"/>
          <p:nvPr/>
        </p:nvSpPr>
        <p:spPr>
          <a:xfrm>
            <a:off x="956344" y="704675"/>
            <a:ext cx="10318459" cy="5016758"/>
          </a:xfrm>
          <a:prstGeom prst="rect">
            <a:avLst/>
          </a:prstGeom>
          <a:noFill/>
        </p:spPr>
        <p:txBody>
          <a:bodyPr wrap="square">
            <a:spAutoFit/>
          </a:bodyPr>
          <a:lstStyle/>
          <a:p>
            <a:r>
              <a:rPr lang="en-US" sz="4000" b="1" dirty="0">
                <a:solidFill>
                  <a:schemeClr val="accent1"/>
                </a:solidFill>
                <a:effectLst/>
                <a:latin typeface="Work Sans" pitchFamily="2" charset="0"/>
              </a:rPr>
              <a:t>Intentional inclusion</a:t>
            </a:r>
            <a:r>
              <a:rPr lang="en-US" sz="4000" b="0" dirty="0">
                <a:solidFill>
                  <a:schemeClr val="accent1"/>
                </a:solidFill>
                <a:effectLst/>
                <a:latin typeface="Work Sans" pitchFamily="2" charset="0"/>
              </a:rPr>
              <a:t> </a:t>
            </a:r>
            <a:r>
              <a:rPr lang="en-US" sz="4000" b="1" dirty="0">
                <a:effectLst/>
                <a:latin typeface="Work Sans" pitchFamily="2" charset="0"/>
              </a:rPr>
              <a:t>is when you accept, value, and include someone who is different from you.</a:t>
            </a:r>
          </a:p>
          <a:p>
            <a:endParaRPr lang="en-US" sz="4000" b="0" dirty="0">
              <a:effectLst/>
              <a:latin typeface="Work Sans" pitchFamily="2" charset="0"/>
            </a:endParaRPr>
          </a:p>
          <a:p>
            <a:r>
              <a:rPr lang="en-US" sz="4000" b="1" dirty="0">
                <a:solidFill>
                  <a:schemeClr val="accent1"/>
                </a:solidFill>
                <a:effectLst/>
                <a:latin typeface="Work Sans" pitchFamily="2" charset="0"/>
              </a:rPr>
              <a:t>Allyship</a:t>
            </a:r>
            <a:r>
              <a:rPr lang="en-US" sz="4000" b="0" dirty="0">
                <a:effectLst/>
                <a:latin typeface="Work Sans" pitchFamily="2" charset="0"/>
              </a:rPr>
              <a:t>, </a:t>
            </a:r>
            <a:r>
              <a:rPr lang="en-US" sz="4000" b="1" dirty="0">
                <a:effectLst/>
                <a:latin typeface="Work Sans" pitchFamily="2" charset="0"/>
              </a:rPr>
              <a:t>or being an ally, is showing compassion and support for someone or communities who might be a target of bias and or bullying.</a:t>
            </a:r>
          </a:p>
        </p:txBody>
      </p:sp>
      <p:pic>
        <p:nvPicPr>
          <p:cNvPr id="4" name="Picture 3">
            <a:extLst>
              <a:ext uri="{FF2B5EF4-FFF2-40B4-BE49-F238E27FC236}">
                <a16:creationId xmlns:a16="http://schemas.microsoft.com/office/drawing/2014/main" id="{324CAC05-B70E-1532-2A74-E4EA15502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34010581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Kindness is Contagious with Tabitha Brown">
            <a:hlinkClick r:id="" action="ppaction://media"/>
            <a:extLst>
              <a:ext uri="{FF2B5EF4-FFF2-40B4-BE49-F238E27FC236}">
                <a16:creationId xmlns:a16="http://schemas.microsoft.com/office/drawing/2014/main" id="{6679C5D6-EE1D-F432-7583-1FDA4BDF1ACD}"/>
              </a:ext>
            </a:extLst>
          </p:cNvPr>
          <p:cNvPicPr>
            <a:picLocks noRot="1" noChangeAspect="1"/>
          </p:cNvPicPr>
          <p:nvPr>
            <a:videoFile r:link="rId1"/>
          </p:nvPr>
        </p:nvPicPr>
        <p:blipFill>
          <a:blip r:embed="rId3"/>
          <a:stretch>
            <a:fillRect/>
          </a:stretch>
        </p:blipFill>
        <p:spPr>
          <a:xfrm>
            <a:off x="604007" y="602511"/>
            <a:ext cx="10494628" cy="5929465"/>
          </a:xfrm>
          <a:prstGeom prst="rect">
            <a:avLst/>
          </a:prstGeom>
        </p:spPr>
      </p:pic>
      <p:pic>
        <p:nvPicPr>
          <p:cNvPr id="3" name="Picture 2">
            <a:extLst>
              <a:ext uri="{FF2B5EF4-FFF2-40B4-BE49-F238E27FC236}">
                <a16:creationId xmlns:a16="http://schemas.microsoft.com/office/drawing/2014/main" id="{5DD73F4A-9233-77FE-FC4E-81588CC868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347877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2E4DF8-2CD9-28C9-3980-B34A7B983F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1460182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059F4E-138F-3ABC-3919-C532F54B8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52048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11E9FC-8BB4-80B8-8623-DCA6A02B13E8}"/>
              </a:ext>
            </a:extLst>
          </p:cNvPr>
          <p:cNvSpPr/>
          <p:nvPr/>
        </p:nvSpPr>
        <p:spPr>
          <a:xfrm>
            <a:off x="644373" y="1967645"/>
            <a:ext cx="10731097" cy="5909310"/>
          </a:xfrm>
          <a:prstGeom prst="rect">
            <a:avLst/>
          </a:prstGeom>
          <a:noFill/>
        </p:spPr>
        <p:txBody>
          <a:bodyPr wrap="square" lIns="91440" tIns="45720" rIns="91440" bIns="45720">
            <a:spAutoFit/>
          </a:bodyPr>
          <a:lstStyle/>
          <a:p>
            <a:pPr algn="ctr"/>
            <a:r>
              <a:rPr lang="en-US" sz="5400" b="1" cap="none" spc="0" dirty="0">
                <a:ln w="0"/>
                <a:solidFill>
                  <a:schemeClr val="accent1"/>
                </a:solidFill>
                <a:effectLst>
                  <a:outerShdw blurRad="38100" dist="25400" dir="5400000" algn="ctr" rotWithShape="0">
                    <a:srgbClr val="6E747A">
                      <a:alpha val="43000"/>
                    </a:srgbClr>
                  </a:outerShdw>
                </a:effectLst>
              </a:rPr>
              <a:t> </a:t>
            </a:r>
            <a:r>
              <a:rPr lang="en-US" sz="5400" b="1" dirty="0">
                <a:ln w="0"/>
                <a:solidFill>
                  <a:schemeClr val="accent1"/>
                </a:solidFill>
                <a:effectLst>
                  <a:outerShdw blurRad="38100" dist="25400" dir="5400000" algn="ctr" rotWithShape="0">
                    <a:srgbClr val="6E747A">
                      <a:alpha val="43000"/>
                    </a:srgbClr>
                  </a:outerShdw>
                </a:effectLst>
              </a:rPr>
              <a:t>Community Based View of Bulling </a:t>
            </a:r>
          </a:p>
          <a:p>
            <a:pPr algn="ctr"/>
            <a:r>
              <a:rPr lang="en-US" sz="5400" b="1" dirty="0">
                <a:ln w="0"/>
                <a:solidFill>
                  <a:schemeClr val="accent1"/>
                </a:solidFill>
                <a:effectLst>
                  <a:outerShdw blurRad="38100" dist="25400" dir="5400000" algn="ctr" rotWithShape="0">
                    <a:srgbClr val="6E747A">
                      <a:alpha val="43000"/>
                    </a:srgbClr>
                  </a:outerShdw>
                </a:effectLst>
              </a:rPr>
              <a:t>International – Full Integration</a:t>
            </a:r>
          </a:p>
          <a:p>
            <a:pPr algn="ctr"/>
            <a:endParaRPr lang="en-US" sz="5400" b="1" dirty="0">
              <a:ln w="0"/>
              <a:solidFill>
                <a:schemeClr val="accent1"/>
              </a:solidFill>
              <a:effectLst>
                <a:outerShdw blurRad="38100" dist="25400" dir="5400000" algn="ctr" rotWithShape="0">
                  <a:srgbClr val="6E747A">
                    <a:alpha val="43000"/>
                  </a:srgbClr>
                </a:outerShdw>
              </a:effectLst>
            </a:endParaRPr>
          </a:p>
          <a:p>
            <a:pPr algn="ctr"/>
            <a:r>
              <a:rPr lang="en-US" sz="5400" b="1" cap="none" spc="0" dirty="0">
                <a:ln w="0"/>
                <a:solidFill>
                  <a:schemeClr val="accent1"/>
                </a:solidFill>
                <a:effectLst>
                  <a:outerShdw blurRad="38100" dist="25400" dir="5400000" algn="ctr" rotWithShape="0">
                    <a:srgbClr val="6E747A">
                      <a:alpha val="43000"/>
                    </a:srgbClr>
                  </a:outerShdw>
                </a:effectLst>
              </a:rPr>
              <a:t> </a:t>
            </a:r>
            <a:r>
              <a:rPr lang="en-US" sz="5400" b="1" cap="none" spc="0" dirty="0" err="1">
                <a:ln w="0"/>
                <a:solidFill>
                  <a:schemeClr val="accent1"/>
                </a:solidFill>
                <a:effectLst>
                  <a:outerShdw blurRad="38100" dist="25400" dir="5400000" algn="ctr" rotWithShape="0">
                    <a:srgbClr val="6E747A">
                      <a:alpha val="43000"/>
                    </a:srgbClr>
                  </a:outerShdw>
                </a:effectLst>
              </a:rPr>
              <a:t>Empatía</a:t>
            </a:r>
            <a:r>
              <a:rPr lang="en-US" sz="5400" b="1" cap="none" spc="0" dirty="0">
                <a:ln w="0"/>
                <a:solidFill>
                  <a:schemeClr val="accent1"/>
                </a:solidFill>
                <a:effectLst>
                  <a:outerShdw blurRad="38100" dist="25400" dir="5400000" algn="ctr" rotWithShape="0">
                    <a:srgbClr val="6E747A">
                      <a:alpha val="43000"/>
                    </a:srgbClr>
                  </a:outerShdw>
                </a:effectLst>
              </a:rPr>
              <a:t> y </a:t>
            </a:r>
            <a:r>
              <a:rPr lang="en-US" sz="5400" b="1" cap="none" spc="0" dirty="0" err="1">
                <a:ln w="0"/>
                <a:solidFill>
                  <a:schemeClr val="accent1"/>
                </a:solidFill>
                <a:effectLst>
                  <a:outerShdw blurRad="38100" dist="25400" dir="5400000" algn="ctr" rotWithShape="0">
                    <a:srgbClr val="6E747A">
                      <a:alpha val="43000"/>
                    </a:srgbClr>
                  </a:outerShdw>
                </a:effectLst>
              </a:rPr>
              <a:t>comunicación</a:t>
            </a:r>
            <a:r>
              <a:rPr lang="en-US" sz="5400" b="0" cap="none" spc="0" dirty="0">
                <a:ln w="0"/>
                <a:solidFill>
                  <a:schemeClr val="accent1"/>
                </a:solidFill>
                <a:effectLst>
                  <a:outerShdw blurRad="38100" dist="25400" dir="5400000" algn="ctr" rotWithShape="0">
                    <a:srgbClr val="6E747A">
                      <a:alpha val="43000"/>
                    </a:srgbClr>
                  </a:outerShdw>
                </a:effectLst>
              </a:rPr>
              <a:t>.</a:t>
            </a:r>
          </a:p>
          <a:p>
            <a:pPr algn="ctr"/>
            <a:r>
              <a:rPr lang="en-US" sz="5400" dirty="0">
                <a:ln w="0"/>
                <a:solidFill>
                  <a:schemeClr val="accent1"/>
                </a:solidFill>
                <a:effectLst>
                  <a:outerShdw blurRad="38100" dist="25400" dir="5400000" algn="ctr" rotWithShape="0">
                    <a:srgbClr val="6E747A">
                      <a:alpha val="43000"/>
                    </a:srgbClr>
                  </a:outerShdw>
                </a:effectLst>
              </a:rPr>
              <a:t>El </a:t>
            </a:r>
            <a:r>
              <a:rPr lang="en-US" sz="5400" dirty="0" err="1">
                <a:ln w="0"/>
                <a:solidFill>
                  <a:schemeClr val="accent1"/>
                </a:solidFill>
                <a:effectLst>
                  <a:outerShdw blurRad="38100" dist="25400" dir="5400000" algn="ctr" rotWithShape="0">
                    <a:srgbClr val="6E747A">
                      <a:alpha val="43000"/>
                    </a:srgbClr>
                  </a:outerShdw>
                </a:effectLst>
              </a:rPr>
              <a:t>hijo</a:t>
            </a:r>
            <a:r>
              <a:rPr lang="en-US" sz="5400" dirty="0">
                <a:ln w="0"/>
                <a:solidFill>
                  <a:schemeClr val="accent1"/>
                </a:solidFill>
                <a:effectLst>
                  <a:outerShdw blurRad="38100" dist="25400" dir="5400000" algn="ctr" rotWithShape="0">
                    <a:srgbClr val="6E747A">
                      <a:alpha val="43000"/>
                    </a:srgbClr>
                  </a:outerShdw>
                </a:effectLst>
              </a:rPr>
              <a:t> </a:t>
            </a:r>
            <a:r>
              <a:rPr lang="en-US" sz="5400" dirty="0" err="1">
                <a:ln w="0"/>
                <a:solidFill>
                  <a:schemeClr val="accent1"/>
                </a:solidFill>
                <a:effectLst>
                  <a:outerShdw blurRad="38100" dist="25400" dir="5400000" algn="ctr" rotWithShape="0">
                    <a:srgbClr val="6E747A">
                      <a:alpha val="43000"/>
                    </a:srgbClr>
                  </a:outerShdw>
                </a:effectLst>
              </a:rPr>
              <a:t>vé</a:t>
            </a:r>
            <a:r>
              <a:rPr lang="en-US" sz="5400" dirty="0">
                <a:ln w="0"/>
                <a:solidFill>
                  <a:schemeClr val="accent1"/>
                </a:solidFill>
                <a:effectLst>
                  <a:outerShdw blurRad="38100" dist="25400" dir="5400000" algn="ctr" rotWithShape="0">
                    <a:srgbClr val="6E747A">
                      <a:alpha val="43000"/>
                    </a:srgbClr>
                  </a:outerShdw>
                </a:effectLst>
              </a:rPr>
              <a:t> un 6, </a:t>
            </a:r>
            <a:r>
              <a:rPr lang="en-US" sz="5400" dirty="0" err="1">
                <a:ln w="0"/>
                <a:solidFill>
                  <a:schemeClr val="accent1"/>
                </a:solidFill>
                <a:effectLst>
                  <a:outerShdw blurRad="38100" dist="25400" dir="5400000" algn="ctr" rotWithShape="0">
                    <a:srgbClr val="6E747A">
                      <a:alpha val="43000"/>
                    </a:srgbClr>
                  </a:outerShdw>
                </a:effectLst>
              </a:rPr>
              <a:t>yo</a:t>
            </a:r>
            <a:r>
              <a:rPr lang="en-US" sz="5400" dirty="0">
                <a:ln w="0"/>
                <a:solidFill>
                  <a:schemeClr val="accent1"/>
                </a:solidFill>
                <a:effectLst>
                  <a:outerShdw blurRad="38100" dist="25400" dir="5400000" algn="ctr" rotWithShape="0">
                    <a:srgbClr val="6E747A">
                      <a:alpha val="43000"/>
                    </a:srgbClr>
                  </a:outerShdw>
                </a:effectLst>
              </a:rPr>
              <a:t> </a:t>
            </a:r>
            <a:r>
              <a:rPr lang="en-US" sz="5400" dirty="0" err="1">
                <a:ln w="0"/>
                <a:solidFill>
                  <a:schemeClr val="accent1"/>
                </a:solidFill>
                <a:effectLst>
                  <a:outerShdw blurRad="38100" dist="25400" dir="5400000" algn="ctr" rotWithShape="0">
                    <a:srgbClr val="6E747A">
                      <a:alpha val="43000"/>
                    </a:srgbClr>
                  </a:outerShdw>
                </a:effectLst>
              </a:rPr>
              <a:t>veo</a:t>
            </a:r>
            <a:r>
              <a:rPr lang="en-US" sz="5400" dirty="0">
                <a:ln w="0"/>
                <a:solidFill>
                  <a:schemeClr val="accent1"/>
                </a:solidFill>
                <a:effectLst>
                  <a:outerShdw blurRad="38100" dist="25400" dir="5400000" algn="ctr" rotWithShape="0">
                    <a:srgbClr val="6E747A">
                      <a:alpha val="43000"/>
                    </a:srgbClr>
                  </a:outerShdw>
                </a:effectLst>
              </a:rPr>
              <a:t> un 9.</a:t>
            </a:r>
          </a:p>
          <a:p>
            <a:pPr algn="ctr"/>
            <a:endParaRPr lang="en-US" sz="5400" b="0" cap="none" spc="0" dirty="0">
              <a:ln w="0"/>
              <a:solidFill>
                <a:schemeClr val="accent1"/>
              </a:solidFill>
              <a:effectLst>
                <a:outerShdw blurRad="38100" dist="25400" dir="5400000" algn="ctr" rotWithShape="0">
                  <a:srgbClr val="6E747A">
                    <a:alpha val="43000"/>
                  </a:srgbClr>
                </a:outerShdw>
              </a:effectLst>
            </a:endParaRPr>
          </a:p>
          <a:p>
            <a:pPr algn="ctr"/>
            <a:endParaRPr lang="en-US" sz="5400" b="1" cap="none" spc="0" dirty="0">
              <a:ln w="0"/>
              <a:solidFill>
                <a:schemeClr val="accent1"/>
              </a:solidFill>
              <a:effectLst>
                <a:outerShdw blurRad="38100" dist="25400" dir="5400000" algn="ctr" rotWithShape="0">
                  <a:srgbClr val="6E747A">
                    <a:alpha val="43000"/>
                  </a:srgbClr>
                </a:outerShdw>
              </a:effectLst>
            </a:endParaRPr>
          </a:p>
        </p:txBody>
      </p:sp>
      <p:pic>
        <p:nvPicPr>
          <p:cNvPr id="2050" name="Picture 2">
            <a:extLst>
              <a:ext uri="{FF2B5EF4-FFF2-40B4-BE49-F238E27FC236}">
                <a16:creationId xmlns:a16="http://schemas.microsoft.com/office/drawing/2014/main" id="{F6503BD6-31C8-36AE-8C5D-7B5CCEEB0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4128"/>
            <a:ext cx="5916703" cy="13701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1B00957-6EB7-31C9-2913-192FA1B2D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2051" y="532699"/>
            <a:ext cx="60960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76D8674-B1AC-06DF-8683-62247900BA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67750" y="6020557"/>
            <a:ext cx="631696" cy="765799"/>
          </a:xfrm>
          <a:prstGeom prst="rect">
            <a:avLst/>
          </a:prstGeom>
        </p:spPr>
      </p:pic>
    </p:spTree>
    <p:extLst>
      <p:ext uri="{BB962C8B-B14F-4D97-AF65-F5344CB8AC3E}">
        <p14:creationId xmlns:p14="http://schemas.microsoft.com/office/powerpoint/2010/main" val="259133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18339</TotalTime>
  <Words>2753</Words>
  <Application>Microsoft Office PowerPoint</Application>
  <PresentationFormat>Widescreen</PresentationFormat>
  <Paragraphs>180</Paragraphs>
  <Slides>72</Slides>
  <Notes>0</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72</vt:i4>
      </vt:variant>
    </vt:vector>
  </HeadingPairs>
  <TitlesOfParts>
    <vt:vector size="83" baseType="lpstr">
      <vt:lpstr>arial</vt:lpstr>
      <vt:lpstr>arial</vt:lpstr>
      <vt:lpstr>Calibri</vt:lpstr>
      <vt:lpstr>Calibri Light</vt:lpstr>
      <vt:lpstr>Europa</vt:lpstr>
      <vt:lpstr>Google Sans</vt:lpstr>
      <vt:lpstr>Merriweather</vt:lpstr>
      <vt:lpstr>Open Sans</vt:lpstr>
      <vt:lpstr>source sans pro</vt:lpstr>
      <vt:lpstr>Work Sans</vt:lpstr>
      <vt:lpstr>Office Theme</vt:lpstr>
      <vt:lpstr>Charla de Convivencia Escolar</vt:lpstr>
      <vt:lpstr>Bullying Mitos y la Falta de Conocimiento</vt:lpstr>
      <vt:lpstr>Bullying – La verdad</vt:lpstr>
      <vt:lpstr>World AntiBullying Forum &amp; UNESCO (2023)</vt:lpstr>
      <vt:lpstr>World AntiBullying Forum &amp; UNESCO (2023)</vt:lpstr>
      <vt:lpstr>PowerPoint Presentation</vt:lpstr>
      <vt:lpstr>Me faltó el que maneja la Guagua Escolar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Activa tu cuenta en Tik Tok e Instagram</vt:lpstr>
      <vt:lpstr>Social Media Family Center y ACCIÓN</vt:lpstr>
      <vt:lpstr>Saber qué es legal y qué no</vt:lpstr>
      <vt:lpstr>Cyberbullying Education Objective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Charla de Convivencia Escolar</dc:title>
  <dc:creator>francisco san miguel</dc:creator>
  <cp:lastModifiedBy>francisco san miguel</cp:lastModifiedBy>
  <cp:revision>13</cp:revision>
  <dcterms:created xsi:type="dcterms:W3CDTF">2023-10-30T00:49:24Z</dcterms:created>
  <dcterms:modified xsi:type="dcterms:W3CDTF">2024-02-09T22:03:09Z</dcterms:modified>
</cp:coreProperties>
</file>